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
  </p:notesMasterIdLst>
  <p:handoutMasterIdLst>
    <p:handoutMasterId r:id="rId23"/>
  </p:handoutMasterIdLst>
  <p:sldIdLst>
    <p:sldId id="256" r:id="rId5"/>
    <p:sldId id="282" r:id="rId6"/>
    <p:sldId id="263" r:id="rId7"/>
    <p:sldId id="262" r:id="rId8"/>
    <p:sldId id="268" r:id="rId9"/>
    <p:sldId id="294" r:id="rId10"/>
    <p:sldId id="286" r:id="rId11"/>
    <p:sldId id="261" r:id="rId12"/>
    <p:sldId id="284" r:id="rId13"/>
    <p:sldId id="296" r:id="rId14"/>
    <p:sldId id="297" r:id="rId15"/>
    <p:sldId id="298" r:id="rId16"/>
    <p:sldId id="299" r:id="rId17"/>
    <p:sldId id="300" r:id="rId18"/>
    <p:sldId id="287" r:id="rId19"/>
    <p:sldId id="301"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749" autoAdjust="0"/>
  </p:normalViewPr>
  <p:slideViewPr>
    <p:cSldViewPr snapToGrid="0">
      <p:cViewPr varScale="1">
        <p:scale>
          <a:sx n="88" d="100"/>
          <a:sy n="88" d="100"/>
        </p:scale>
        <p:origin x="453" y="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ie Rodriguez" userId="aed5bd068c4ae34c" providerId="LiveId" clId="{7F27D8B2-1585-4961-80A4-E545FAC2F88E}"/>
    <pc:docChg chg="modSld sldOrd">
      <pc:chgData name="Connie Rodriguez" userId="aed5bd068c4ae34c" providerId="LiveId" clId="{7F27D8B2-1585-4961-80A4-E545FAC2F88E}" dt="2024-11-27T16:58:43.980" v="11" actId="20577"/>
      <pc:docMkLst>
        <pc:docMk/>
      </pc:docMkLst>
      <pc:sldChg chg="modSp mod">
        <pc:chgData name="Connie Rodriguez" userId="aed5bd068c4ae34c" providerId="LiveId" clId="{7F27D8B2-1585-4961-80A4-E545FAC2F88E}" dt="2024-11-27T16:58:43.980" v="11" actId="20577"/>
        <pc:sldMkLst>
          <pc:docMk/>
          <pc:sldMk cId="1487700712" sldId="256"/>
        </pc:sldMkLst>
        <pc:spChg chg="mod">
          <ac:chgData name="Connie Rodriguez" userId="aed5bd068c4ae34c" providerId="LiveId" clId="{7F27D8B2-1585-4961-80A4-E545FAC2F88E}" dt="2024-11-27T16:58:43.980" v="11" actId="20577"/>
          <ac:spMkLst>
            <pc:docMk/>
            <pc:sldMk cId="1487700712" sldId="256"/>
            <ac:spMk id="3" creationId="{48B6CF59-4E5B-494D-A2F7-97ADD01E6497}"/>
          </ac:spMkLst>
        </pc:spChg>
      </pc:sldChg>
      <pc:sldChg chg="ord">
        <pc:chgData name="Connie Rodriguez" userId="aed5bd068c4ae34c" providerId="LiveId" clId="{7F27D8B2-1585-4961-80A4-E545FAC2F88E}" dt="2024-11-22T18:47:54.391" v="3"/>
        <pc:sldMkLst>
          <pc:docMk/>
          <pc:sldMk cId="1593920805" sldId="263"/>
        </pc:sldMkLst>
      </pc:sldChg>
      <pc:sldChg chg="ord">
        <pc:chgData name="Connie Rodriguez" userId="aed5bd068c4ae34c" providerId="LiveId" clId="{7F27D8B2-1585-4961-80A4-E545FAC2F88E}" dt="2024-11-22T18:47:52.480" v="1"/>
        <pc:sldMkLst>
          <pc:docMk/>
          <pc:sldMk cId="3477453048" sldId="28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617E-49E5-B24A-B2D998F6825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617E-49E5-B24A-B2D998F6825F}"/>
              </c:ext>
            </c:extLst>
          </c:dPt>
          <c:dPt>
            <c:idx val="2"/>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5-617E-49E5-B24A-B2D998F6825F}"/>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617E-49E5-B24A-B2D998F6825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617E-49E5-B24A-B2D998F6825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75000"/>
              </a:schemeClr>
            </a:solidFill>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9C55-46FD-B229-87AC73A649B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9C55-46FD-B229-87AC73A649BF}"/>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9C55-46FD-B229-87AC73A649BF}"/>
              </c:ext>
            </c:extLst>
          </c:dPt>
          <c:dPt>
            <c:idx val="3"/>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7-9C55-46FD-B229-87AC73A649B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9C55-46FD-B229-87AC73A649B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gradFill>
                <a:gsLst>
                  <a:gs pos="0">
                    <a:schemeClr val="accent1"/>
                  </a:gs>
                  <a:gs pos="100000">
                    <a:schemeClr val="accent2"/>
                  </a:gs>
                </a:gsLst>
                <a:lin ang="6600000" scaled="0"/>
              </a:gradFill>
              <a:ln w="19050">
                <a:noFill/>
              </a:ln>
              <a:effectLst/>
            </c:spPr>
            <c:extLst>
              <c:ext xmlns:c16="http://schemas.microsoft.com/office/drawing/2014/chart" uri="{C3380CC4-5D6E-409C-BE32-E72D297353CC}">
                <c16:uniqueId val="{00000001-AAE4-4350-BCB3-2A692BEA7789}"/>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AAE4-4350-BCB3-2A692BEA7789}"/>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AAE4-4350-BCB3-2A692BEA7789}"/>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AAE4-4350-BCB3-2A692BEA7789}"/>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AAE4-4350-BCB3-2A692BEA7789}"/>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5E08-4979-9D91-C3B0DC886F9B}"/>
              </c:ext>
            </c:extLst>
          </c:dPt>
          <c:dPt>
            <c:idx val="1"/>
            <c:bubble3D val="0"/>
            <c:spPr>
              <a:gradFill>
                <a:gsLst>
                  <a:gs pos="0">
                    <a:schemeClr val="accent1"/>
                  </a:gs>
                  <a:gs pos="100000">
                    <a:schemeClr val="accent2"/>
                  </a:gs>
                </a:gsLst>
                <a:lin ang="5400000" scaled="0"/>
              </a:gradFill>
              <a:ln w="19050">
                <a:noFill/>
              </a:ln>
              <a:effectLst/>
            </c:spPr>
            <c:extLst>
              <c:ext xmlns:c16="http://schemas.microsoft.com/office/drawing/2014/chart" uri="{C3380CC4-5D6E-409C-BE32-E72D297353CC}">
                <c16:uniqueId val="{00000003-5E08-4979-9D91-C3B0DC886F9B}"/>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5E08-4979-9D91-C3B0DC886F9B}"/>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5E08-4979-9D91-C3B0DC886F9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5E08-4979-9D91-C3B0DC886F9B}"/>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"With any project of this scale, risks are inevitable. For AI, training the chatbot presents challenges in ensuring high-quality, non-redundant training data and maintaining real-time response reliability. Additionally, there’s a risk of the chatbot misunderstanding user input, leading to inaccurate responses. To mitigate these risks, we’ve implemented modular design, regular data updates, load balancing, and ongoing fine-tuning of natural language processing (NLP) models to improve the chatbot’s comprehension and adaptability."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3316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machine learning, algorithm bias and overfitting pose significant risks. Furthermore, insufficient generalization of the model can lead to poor performance on unseen data. These risks are addressed through diverse training datasets, rigorous validation, adversarial training to make the model resilient against malicious input, and the use of dropout and regularization techniques to prevent overfitting during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63632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 data analysis, risks include breaches, misinterpretation of results, and incomplete datasets leading to inaccurate conclusions. To address these, we enforce encryption, secure authentication, and data validation protocols. Additionally, we propose comprehensive data cleaning processes and the use of visual analytics to better communicate insights and reduce the likelihood of misinterpretation."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2708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slide highlights general key risks we have identified during the planning phase of our project, along with proposed mitigation strategies to address them. User Adoption and Engagement is a critical factor for the success of our platform. To address this risk, we conducted a user engagement campaign, focusing on understanding user needs and preferences, ensuring that the platform design and features align with their expectations. Cross-platform compatibility is another potential challenge, as users will access the platform on a variety of devices. To mitigate this, we plan to apply responsive design principles, ensuring the platform is functional and visually appealing on desktops, tablets, and smartphones. Unforeseen Budget Overruns are always a concern in project development. We aim to minimize this risk by implementing real-time budget tracking tools and conducting frequent reviews to align expenditures with forecasts. For Proprietary Content, we recognize the need to ensure high-quality and compliant intellectual property development. We plan to engage subject matter experts (SMEs) to develop proprietary content and ensure it meets both legal and functional requirements. Long-Term Maintenance Challenges can arise if proper documentation is not maintained. To prevent this, we are thoroughly documenting all coding processes, making future updates or troubleshooting more efficient and sustainable. Finally, Operator Error in System Management could pose significant risks. To address this, we propose creating comprehensive training programs for system administrators, developing Standard Operating Procedures (SOPs), and implementing role-based access controls to limit system modifications to authorized personnel. These strategies are integral to our planning and will ensure that risks are proactively addressed as the project moves into the development phase."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05218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25E02-149C-A77D-48A5-CBCCDAC7F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43D64-00ED-BD4B-8CC3-AC5E2B42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70A00-25F5-DF2D-0D41-3EEC678902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As you can see, beginning in September, we defined the project scope, gathered requirements, and researched platform architecture. Throughout the semester we have done countless hours of research and planning to ensure that we are able to create a product that fits the exact needs of our client and their users. We have set up our development environment, and initialized version control in GitHub. Now we are presenting our findings to you with the hopes of full deployment of our extensive platform by April."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264C55B-EE42-3070-464F-BF21435E087C}"/>
              </a:ext>
            </a:extLst>
          </p:cNvPr>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53496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complexity of the project greatly impacts our budget, which is carefully allocated across AWS infrastructure, machine learning model development, and secure data handling. The pie chart highlights the distribution of resources, ensuring critical components like AI and security are adequately funded. In order to maximize our budget we also found tools and resources that had no monetary effect on the budget, as you can see listed in the chart. This allowed us to use funds for more important and complicated areas of the project such as AI integration."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19128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0557-9470-99E9-21D3-0AAEF0689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D59B3-C7FD-4BA5-E9CB-096F768B2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8E29-DBDB-0A38-8790-902A4BDA23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Looking ahead, we have outlined the next critical steps to ensure the successful completion of our project. Our immediate focus will be on completing backend development, which involves creating database structures, optimizing server-side functionality, and ensuring the system’s overall scalability. This will lay the foundation for seamless user interactions and data management. Next, we will integrate the chatbot functionality into the platform. This involves training the chatbot on diverse, high-quality datasets to improve its accuracy and responsiveness. We will also incorporate user feedback mechanisms to refine its ability to handle a wide range of queries effectively. Simultaneously, we will refine the adaptive testing model to ensure it provides accurate and fair assessments tailored to individual users. This includes rigorous testing of the algorithm’s performance to address concerns like bias, overfitting, and edge cases. By March, the platform will undergo extensive user testing with a diverse group of beta testers, including representatives of the target audience. This phase will help us gather critical feedback on usability, functionality, and overall performance, allowing us to make necessary adjustments before final deployment. Finally, by April, after incorporating feedback and addressing any identified issues, the platform will undergo a final client review. This will ensure that it meets all requirements and expectations. Once approved, the platform will be ready for deployment, marking the culmination of our efforts and the beginning of its use in real-world scenarios."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FAB0A25-272A-ADF7-567F-89A0C629C606}"/>
              </a:ext>
            </a:extLst>
          </p:cNvPr>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56378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"Thank you for your attention and support of this initiative. The complexity of this project demonstrates its significance in transforming lives through education and technology. For more detailed information on the project, and a deeper understanding of the planning and effort that the project demands, we encourage you to review the full SRS document, thank you for your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0" kern="1200" dirty="0">
                <a:effectLst/>
                <a:latin typeface="+mn-lt"/>
                <a:ea typeface="+mn-ea"/>
                <a:cs typeface="+mn-cs"/>
              </a:rPr>
              <a:t>Note whoever has this slide will introduce themselves in a slightly different way when it is decided the sections we are doing</a:t>
            </a: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team consists of Beth Gallatin, our Project Manager who ensures coordination and stakeholder communication; Connie Rodriguez, our Lead Developer specializing in backend, AWS integration, and machine learning implementation; and John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McDurmon</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our UI/UX Designer, responsible for crafting an inclusive and intuitive user experience. Our team is small and so all of these roles do overlap so each team member contributes to all areas of the project"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77300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"The purpose behind our project is to address a twofold problem: veterans face challenges transitioning to tech careers, and the accelerated nature of this program demands highly customized support tools. Our platform will provide guided learning paths, machine learning-powered quizzes for tailored learning, and predictive insights using data analysis for stakeholders. It will also provide study material, a ‘study buddy’ AI chatbot feature, along with assistance for current and graduated students such as certification preparation material and practice exams. These features make this project highly complex and impactful."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2913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"Hello and thank you for joining us. Today, we are presenting our Washington Vets2Tech project, a partnership between Saint Martin’s University Vets2Tech program and our team. This program provides accelerated pathways to tech careers for veterans and their families, with three key learning tracks: Server Cloud Application, Cloud Application Development, and Cybersecurity Administration."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objective is ambitious. We are creating a student platform to guide students to their best-fit program, supported by an AI-powered chatbot and adaptive learning features. The platform is designed to address the unique needs of veterans transitioning into tech careers, offering tailored resources to ensure their success. It will also offer continued support to current and graduated students."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87205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"Moving on to the constraints of the project, the technical complexity of this project stems from multiple factors. First, the machine learning aspect, which includes training a chatbot capable of dynamic, context-aware responses, and developing an adaptive testing model for quizzes that adjusts based on user performance. Second, scalability and budget constraints, as this platform must serve diverse user needs while remaining cost-effective. And as always data privacy and security compliance are of the utmost importance.”</a:t>
            </a:r>
          </a:p>
          <a:p>
            <a:pPr marL="457200" marR="0" lvl="1"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"From a qualitative perspective, we prioritize user-centric design and cross-platform compatibility while ensuring data privacy and ethical considerations are at the forefront. While these are only a few of the constraints covered here today, there is a thorough list of all the constraints in our SRS document for your review.”</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2026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"To manage this complexity previously mentioned, we adhere to principles such as modular architecture, ensuring the platform can scale and evolve efficiently. Using loose coupling to reduce dependencies, thereby simplifying maintenance. For the adaptive quiz system, we use iterative development to test and refine the machine learning algorithms in real-world scenarios, ensuring both accuracy and fairness. Additional principles used are available in the SRS document diving into more detail."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95824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"We conducted extensive research into various systems, platforms, software programs, programming languages, and artificial intelligence technologies to identify the most suitable tools for our objectives. This analysis included evaluating their scalability, efficiency, and integration capabilities. Based on this research, we chose solutions such as AWS for hosting, R for data analysis, and custom development to address the specific requirements of the project. Our design decisions reflect the project’s technical demands. AWS was selected for hosting due to its scalability and support for machine learning services. The AI components leverage machine learning for the chatbot and quizzes, using supervised learning algorithms trained on diverse datasets. We also focus on delivering an intuitive UX, balancing complexity with accessibility.”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14349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"Here, we’d like to share an overview of our Trello board, which we used to manage our project sprints and track progress effectively. As you can see, the board is organized into several columns representing different stages of our workflow. These include 'Backlog,' 'To Do,' 'In Progress,' 'Testing,' and 'Completed', and with weekly sprint information. Each task is represented as a card, and we prioritized these tasks based on our sprint goals. This approach ensured a clear focus for every sprint and allowed us to maintain steady progress. In the planning phase, we identified key deliverables and broke them into manageable tasks. Each card includes detailed descriptions, due dates, and assignees to ensure accountability. We also utilized labels and checklists within the cards to track subtasks and ensure alignment with our project timeline. This Trello board was instrumental in facilitating collaboration and providing a transparent view of our progress."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"Our project is built with a clear understanding of the regulatory, ethical, and technical standards that must be met. Adhering to ACM, FERPA, IEEE, and ADA guidelines ensures that our platform is fair, transparent, accessible, and secure. We also recognize the risks associated with these standards and have proactively implemented strategies to mitigate them. For example, FERPA compliance is critical for protecting student data. To address this, we will integrate encryption methods and secure authentication protocols to prevent data breaches. Algorithm bias presents another significant risk, especially as our project involves features like personalized exams or AI-driven tools. To tackle this, we are testing our algorithms with diverse datasets to ensure fairness and reduce bias. Accessibility is equally important. We will follow ADA guidelines by designing with inclusivity in mind—conducting usability tests with assistive technologies like screen readers and ensuring our interface meets WCAG standards. Finally, we will conduct regular audits of our platform to ensure that ethical principles and transparency remain at the forefront of our development process. These measures help us minimize risks and ensure the platform upholds the highest standards in all aspects of design and functionality.”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5923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6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775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140247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343393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59987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94" r:id="rId14"/>
    <p:sldLayoutId id="2147483698" r:id="rId15"/>
    <p:sldLayoutId id="2147483700"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Vets 2 tech</a:t>
            </a:r>
            <a:endParaRPr lang="en-US" sz="3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pPr algn="ctr"/>
            <a:r>
              <a:rPr lang="en-US" dirty="0">
                <a:solidFill>
                  <a:srgbClr val="7CEBFF"/>
                </a:solidFill>
              </a:rPr>
              <a:t>authors: Beth Gallatin, connie Rodriguez, john mcdurmon</a:t>
            </a:r>
          </a:p>
          <a:p>
            <a:pPr algn="ctr"/>
            <a:r>
              <a:rPr lang="en-US" dirty="0">
                <a:solidFill>
                  <a:srgbClr val="7CEBFF"/>
                </a:solidFill>
              </a:rPr>
              <a:t>Organization: Hal and Inge marcus school of engineering | Saint Martin’s University</a:t>
            </a:r>
          </a:p>
        </p:txBody>
      </p:sp>
      <p:pic>
        <p:nvPicPr>
          <p:cNvPr id="6" name="Picture 5" descr="A red and black logo&#10;&#10;Description automatically generated">
            <a:extLst>
              <a:ext uri="{FF2B5EF4-FFF2-40B4-BE49-F238E27FC236}">
                <a16:creationId xmlns:a16="http://schemas.microsoft.com/office/drawing/2014/main" id="{5B38A43E-AFCF-2F9A-4412-27E3A6F57F88}"/>
              </a:ext>
            </a:extLst>
          </p:cNvPr>
          <p:cNvPicPr>
            <a:picLocks noChangeAspect="1"/>
          </p:cNvPicPr>
          <p:nvPr/>
        </p:nvPicPr>
        <p:blipFill>
          <a:blip r:embed="rId4"/>
          <a:stretch>
            <a:fillRect/>
          </a:stretch>
        </p:blipFill>
        <p:spPr>
          <a:xfrm>
            <a:off x="688347" y="4572000"/>
            <a:ext cx="1609847" cy="13832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A220-F4DC-23DE-87CB-971CBEFD5F3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B629CC-B9DC-A8F0-02BF-9EF6DE890920}"/>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Content Overlap or Redundancy</a:t>
            </a:r>
          </a:p>
          <a:p>
            <a:pPr marL="285750" indent="-285750">
              <a:buFont typeface="Arial" panose="020B0604020202020204" pitchFamily="34" charset="0"/>
              <a:buChar char="•"/>
            </a:pPr>
            <a:r>
              <a:rPr lang="en-ZA" sz="1500" noProof="1"/>
              <a:t>Training Data Quality</a:t>
            </a:r>
          </a:p>
          <a:p>
            <a:pPr marL="285750" indent="-285750">
              <a:buFont typeface="Arial" panose="020B0604020202020204" pitchFamily="34" charset="0"/>
              <a:buChar char="•"/>
            </a:pPr>
            <a:r>
              <a:rPr lang="en-ZA" sz="1500" noProof="1"/>
              <a:t>Integration Complexity</a:t>
            </a:r>
          </a:p>
          <a:p>
            <a:pPr marL="285750" indent="-285750">
              <a:buFont typeface="Arial" panose="020B0604020202020204" pitchFamily="34" charset="0"/>
              <a:buChar char="•"/>
            </a:pPr>
            <a:r>
              <a:rPr lang="en-ZA" sz="1500" noProof="1"/>
              <a:t>Real-Time Response Challenge</a:t>
            </a:r>
          </a:p>
          <a:p>
            <a:pPr marL="285750" indent="-285750">
              <a:buFont typeface="Arial" panose="020B0604020202020204" pitchFamily="34" charset="0"/>
              <a:buChar char="•"/>
            </a:pPr>
            <a:r>
              <a:rPr lang="en-ZA" sz="1500" noProof="1"/>
              <a:t>Security</a:t>
            </a:r>
          </a:p>
        </p:txBody>
      </p:sp>
      <p:sp>
        <p:nvSpPr>
          <p:cNvPr id="8" name="Slide Number Placeholder 7">
            <a:extLst>
              <a:ext uri="{FF2B5EF4-FFF2-40B4-BE49-F238E27FC236}">
                <a16:creationId xmlns:a16="http://schemas.microsoft.com/office/drawing/2014/main" id="{265AF759-6863-733D-D904-E2509B91E133}"/>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10</a:t>
            </a:fld>
            <a:endParaRPr lang="en-US" dirty="0"/>
          </a:p>
        </p:txBody>
      </p:sp>
      <p:sp>
        <p:nvSpPr>
          <p:cNvPr id="4" name="Title 3">
            <a:extLst>
              <a:ext uri="{FF2B5EF4-FFF2-40B4-BE49-F238E27FC236}">
                <a16:creationId xmlns:a16="http://schemas.microsoft.com/office/drawing/2014/main" id="{7FC1C984-9234-BD8D-3633-81A38722E19C}"/>
              </a:ext>
            </a:extLst>
          </p:cNvPr>
          <p:cNvSpPr>
            <a:spLocks noGrp="1"/>
          </p:cNvSpPr>
          <p:nvPr>
            <p:ph type="title"/>
          </p:nvPr>
        </p:nvSpPr>
        <p:spPr>
          <a:xfrm>
            <a:off x="1034142" y="825604"/>
            <a:ext cx="10134601" cy="924808"/>
          </a:xfrm>
        </p:spPr>
        <p:txBody>
          <a:bodyPr/>
          <a:lstStyle/>
          <a:p>
            <a:r>
              <a:rPr lang="en-US" dirty="0"/>
              <a:t>Risks: artificial intelligence</a:t>
            </a:r>
          </a:p>
        </p:txBody>
      </p:sp>
      <p:sp>
        <p:nvSpPr>
          <p:cNvPr id="5" name="Text Placeholder 4">
            <a:extLst>
              <a:ext uri="{FF2B5EF4-FFF2-40B4-BE49-F238E27FC236}">
                <a16:creationId xmlns:a16="http://schemas.microsoft.com/office/drawing/2014/main" id="{FBD2CC03-DCFE-7693-8B8D-CA92A928FE42}"/>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37BFCF0D-51A2-0D54-B730-20637EC8D0A4}"/>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29D15E34-74F4-1CF2-97AD-8FC51FF439BC}"/>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Dynamic Content Creation</a:t>
            </a:r>
          </a:p>
          <a:p>
            <a:pPr marL="285750" indent="-285750">
              <a:buFont typeface="Arial" panose="020B0604020202020204" pitchFamily="34" charset="0"/>
              <a:buChar char="•"/>
            </a:pPr>
            <a:r>
              <a:rPr lang="en-ZA" sz="1500" noProof="1"/>
              <a:t>Regularly Updating Training Data </a:t>
            </a:r>
          </a:p>
          <a:p>
            <a:pPr marL="285750" indent="-285750">
              <a:buFont typeface="Arial" panose="020B0604020202020204" pitchFamily="34" charset="0"/>
              <a:buChar char="•"/>
            </a:pPr>
            <a:r>
              <a:rPr lang="en-ZA" sz="1500" noProof="1"/>
              <a:t>Using Modular Design for Isolation</a:t>
            </a:r>
          </a:p>
          <a:p>
            <a:pPr marL="285750" indent="-285750">
              <a:buFont typeface="Arial" panose="020B0604020202020204" pitchFamily="34" charset="0"/>
              <a:buChar char="•"/>
            </a:pPr>
            <a:r>
              <a:rPr lang="en-ZA" sz="1500" noProof="1"/>
              <a:t>Implementing Load Balancing</a:t>
            </a:r>
          </a:p>
          <a:p>
            <a:pPr marL="285750" indent="-285750">
              <a:buFont typeface="Arial" panose="020B0604020202020204" pitchFamily="34" charset="0"/>
              <a:buChar char="•"/>
            </a:pPr>
            <a:r>
              <a:rPr lang="en-ZA" sz="1500" noProof="1"/>
              <a:t>Access Control, Tracking and Monitoring</a:t>
            </a:r>
          </a:p>
        </p:txBody>
      </p:sp>
    </p:spTree>
    <p:extLst>
      <p:ext uri="{BB962C8B-B14F-4D97-AF65-F5344CB8AC3E}">
        <p14:creationId xmlns:p14="http://schemas.microsoft.com/office/powerpoint/2010/main" val="31950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5F7C-D15A-14F6-F884-530755F7238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085474-2512-7733-940B-11C8C0C51F65}"/>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Algorithm Bias</a:t>
            </a:r>
          </a:p>
          <a:p>
            <a:pPr marL="285750" indent="-285750">
              <a:buFont typeface="Arial" panose="020B0604020202020204" pitchFamily="34" charset="0"/>
              <a:buChar char="•"/>
            </a:pPr>
            <a:r>
              <a:rPr lang="en-ZA" sz="1500" noProof="1"/>
              <a:t>Model Accuracy</a:t>
            </a:r>
          </a:p>
          <a:p>
            <a:pPr marL="285750" indent="-285750">
              <a:buFont typeface="Arial" panose="020B0604020202020204" pitchFamily="34" charset="0"/>
              <a:buChar char="•"/>
            </a:pPr>
            <a:r>
              <a:rPr lang="en-ZA" sz="1500" noProof="1"/>
              <a:t>Overfitting</a:t>
            </a:r>
          </a:p>
          <a:p>
            <a:pPr marL="285750" indent="-285750">
              <a:buFont typeface="Arial" panose="020B0604020202020204" pitchFamily="34" charset="0"/>
              <a:buChar char="•"/>
            </a:pPr>
            <a:r>
              <a:rPr lang="en-ZA" sz="1500" noProof="1"/>
              <a:t>Security of Machine Learning</a:t>
            </a:r>
          </a:p>
        </p:txBody>
      </p:sp>
      <p:sp>
        <p:nvSpPr>
          <p:cNvPr id="8" name="Slide Number Placeholder 7">
            <a:extLst>
              <a:ext uri="{FF2B5EF4-FFF2-40B4-BE49-F238E27FC236}">
                <a16:creationId xmlns:a16="http://schemas.microsoft.com/office/drawing/2014/main" id="{DAC71C1C-E2C7-E56F-BA02-FE11271731DE}"/>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11</a:t>
            </a:fld>
            <a:endParaRPr lang="en-US" dirty="0"/>
          </a:p>
        </p:txBody>
      </p:sp>
      <p:sp>
        <p:nvSpPr>
          <p:cNvPr id="4" name="Title 3">
            <a:extLst>
              <a:ext uri="{FF2B5EF4-FFF2-40B4-BE49-F238E27FC236}">
                <a16:creationId xmlns:a16="http://schemas.microsoft.com/office/drawing/2014/main" id="{BDA041BA-6F16-41DA-007F-43183FD0790E}"/>
              </a:ext>
            </a:extLst>
          </p:cNvPr>
          <p:cNvSpPr>
            <a:spLocks noGrp="1"/>
          </p:cNvSpPr>
          <p:nvPr>
            <p:ph type="title"/>
          </p:nvPr>
        </p:nvSpPr>
        <p:spPr>
          <a:xfrm>
            <a:off x="1034142" y="825604"/>
            <a:ext cx="10134601" cy="924808"/>
          </a:xfrm>
        </p:spPr>
        <p:txBody>
          <a:bodyPr/>
          <a:lstStyle/>
          <a:p>
            <a:r>
              <a:rPr lang="en-US" dirty="0"/>
              <a:t>Risks: machine learning</a:t>
            </a:r>
          </a:p>
        </p:txBody>
      </p:sp>
      <p:sp>
        <p:nvSpPr>
          <p:cNvPr id="5" name="Text Placeholder 4">
            <a:extLst>
              <a:ext uri="{FF2B5EF4-FFF2-40B4-BE49-F238E27FC236}">
                <a16:creationId xmlns:a16="http://schemas.microsoft.com/office/drawing/2014/main" id="{1A76DCC6-82B0-5EBA-6B37-A191D149498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F02686F0-501A-717D-9206-CDB2CC9B51E2}"/>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F62F4627-F71A-5A23-1CB7-E19997F942E7}"/>
              </a:ext>
            </a:extLst>
          </p:cNvPr>
          <p:cNvSpPr txBox="1">
            <a:spLocks/>
          </p:cNvSpPr>
          <p:nvPr/>
        </p:nvSpPr>
        <p:spPr>
          <a:xfrm>
            <a:off x="7371740" y="3439944"/>
            <a:ext cx="4114797" cy="2747962"/>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Using Diverse training datasets and regular bias audits</a:t>
            </a:r>
          </a:p>
          <a:p>
            <a:pPr marL="285750" indent="-285750">
              <a:buFont typeface="Arial" panose="020B0604020202020204" pitchFamily="34" charset="0"/>
              <a:buChar char="•"/>
            </a:pPr>
            <a:r>
              <a:rPr lang="en-ZA" sz="1500" noProof="1"/>
              <a:t>Appliied supervised learning algorithms with extensive validation</a:t>
            </a:r>
          </a:p>
          <a:p>
            <a:pPr marL="285750" indent="-285750">
              <a:buFont typeface="Arial" panose="020B0604020202020204" pitchFamily="34" charset="0"/>
              <a:buChar char="•"/>
            </a:pPr>
            <a:r>
              <a:rPr lang="en-ZA" sz="1500" noProof="1"/>
              <a:t>Using cross-validation and regularization</a:t>
            </a:r>
          </a:p>
          <a:p>
            <a:pPr marL="285750" indent="-285750">
              <a:buFont typeface="Arial" panose="020B0604020202020204" pitchFamily="34" charset="0"/>
              <a:buChar char="•"/>
            </a:pPr>
            <a:r>
              <a:rPr lang="en-ZA" sz="1500" noProof="1"/>
              <a:t>Employ adversarial training to make model resilient against malicious input</a:t>
            </a:r>
          </a:p>
        </p:txBody>
      </p:sp>
    </p:spTree>
    <p:extLst>
      <p:ext uri="{BB962C8B-B14F-4D97-AF65-F5344CB8AC3E}">
        <p14:creationId xmlns:p14="http://schemas.microsoft.com/office/powerpoint/2010/main" val="4204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7827-842A-1032-FC74-29CAA01CE54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5A7554C-B54E-9B80-F116-94E40E18E30D}"/>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Data Breach/Data Loss</a:t>
            </a:r>
          </a:p>
          <a:p>
            <a:pPr marL="285750" indent="-285750">
              <a:buFont typeface="Arial" panose="020B0604020202020204" pitchFamily="34" charset="0"/>
              <a:buChar char="•"/>
            </a:pPr>
            <a:r>
              <a:rPr lang="en-ZA" sz="1500" noProof="1"/>
              <a:t>System Security Vulnerablities</a:t>
            </a:r>
          </a:p>
          <a:p>
            <a:pPr marL="285750" indent="-285750">
              <a:buFont typeface="Arial" panose="020B0604020202020204" pitchFamily="34" charset="0"/>
              <a:buChar char="•"/>
            </a:pPr>
            <a:r>
              <a:rPr lang="en-ZA" sz="1500" noProof="1"/>
              <a:t>Misinterpretation of Data</a:t>
            </a:r>
          </a:p>
          <a:p>
            <a:pPr marL="285750" indent="-285750">
              <a:buFont typeface="Arial" panose="020B0604020202020204" pitchFamily="34" charset="0"/>
              <a:buChar char="•"/>
            </a:pPr>
            <a:r>
              <a:rPr lang="en-ZA" sz="1500" noProof="1"/>
              <a:t>Algorithmic Errors</a:t>
            </a:r>
          </a:p>
        </p:txBody>
      </p:sp>
      <p:sp>
        <p:nvSpPr>
          <p:cNvPr id="8" name="Slide Number Placeholder 7">
            <a:extLst>
              <a:ext uri="{FF2B5EF4-FFF2-40B4-BE49-F238E27FC236}">
                <a16:creationId xmlns:a16="http://schemas.microsoft.com/office/drawing/2014/main" id="{116F58A2-D7D9-B92F-7918-958A2ED8D76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12</a:t>
            </a:fld>
            <a:endParaRPr lang="en-US" dirty="0"/>
          </a:p>
        </p:txBody>
      </p:sp>
      <p:sp>
        <p:nvSpPr>
          <p:cNvPr id="4" name="Title 3">
            <a:extLst>
              <a:ext uri="{FF2B5EF4-FFF2-40B4-BE49-F238E27FC236}">
                <a16:creationId xmlns:a16="http://schemas.microsoft.com/office/drawing/2014/main" id="{0D2FEF3C-5118-47C1-8D32-93BC15D033B5}"/>
              </a:ext>
            </a:extLst>
          </p:cNvPr>
          <p:cNvSpPr>
            <a:spLocks noGrp="1"/>
          </p:cNvSpPr>
          <p:nvPr>
            <p:ph type="title"/>
          </p:nvPr>
        </p:nvSpPr>
        <p:spPr>
          <a:xfrm>
            <a:off x="1034142" y="825604"/>
            <a:ext cx="10134601" cy="924808"/>
          </a:xfrm>
        </p:spPr>
        <p:txBody>
          <a:bodyPr/>
          <a:lstStyle/>
          <a:p>
            <a:r>
              <a:rPr lang="en-US" dirty="0"/>
              <a:t>Risks: data analysis</a:t>
            </a:r>
          </a:p>
        </p:txBody>
      </p:sp>
      <p:sp>
        <p:nvSpPr>
          <p:cNvPr id="5" name="Text Placeholder 4">
            <a:extLst>
              <a:ext uri="{FF2B5EF4-FFF2-40B4-BE49-F238E27FC236}">
                <a16:creationId xmlns:a16="http://schemas.microsoft.com/office/drawing/2014/main" id="{DF2A1267-5E39-D83F-29DF-F49756936F66}"/>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C1FC414-164F-DEA7-260B-F7137568003A}"/>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0AB359E5-A102-0992-0933-DEFC31E25A3F}"/>
              </a:ext>
            </a:extLst>
          </p:cNvPr>
          <p:cNvSpPr txBox="1">
            <a:spLocks/>
          </p:cNvSpPr>
          <p:nvPr/>
        </p:nvSpPr>
        <p:spPr>
          <a:xfrm>
            <a:off x="7371740" y="3439944"/>
            <a:ext cx="4114797" cy="2747962"/>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Implementing strong encryption protocols, secure data access control, regular security audits, and penetration testing</a:t>
            </a:r>
          </a:p>
          <a:p>
            <a:pPr marL="285750" indent="-285750">
              <a:buFont typeface="Arial" panose="020B0604020202020204" pitchFamily="34" charset="0"/>
              <a:buChar char="•"/>
            </a:pPr>
            <a:r>
              <a:rPr lang="en-ZA" sz="1500" noProof="1"/>
              <a:t>Enforcing secure user authentication and maintain transparency and data usage</a:t>
            </a:r>
          </a:p>
          <a:p>
            <a:pPr marL="285750" indent="-285750">
              <a:buFont typeface="Arial" panose="020B0604020202020204" pitchFamily="34" charset="0"/>
              <a:buChar char="•"/>
            </a:pPr>
            <a:r>
              <a:rPr lang="en-ZA" sz="1500" noProof="1"/>
              <a:t>Employing data validation checks</a:t>
            </a:r>
          </a:p>
          <a:p>
            <a:pPr marL="285750" indent="-285750">
              <a:buFont typeface="Arial" panose="020B0604020202020204" pitchFamily="34" charset="0"/>
              <a:buChar char="•"/>
            </a:pPr>
            <a:r>
              <a:rPr lang="en-ZA" sz="1500" noProof="1"/>
              <a:t>Executing testing and validation of all data</a:t>
            </a:r>
          </a:p>
          <a:p>
            <a:pPr marL="285750" indent="-285750">
              <a:buFont typeface="Arial" panose="020B0604020202020204" pitchFamily="34" charset="0"/>
              <a:buChar char="•"/>
            </a:pPr>
            <a:endParaRPr lang="en-ZA" sz="1500" noProof="1"/>
          </a:p>
        </p:txBody>
      </p:sp>
    </p:spTree>
    <p:extLst>
      <p:ext uri="{BB962C8B-B14F-4D97-AF65-F5344CB8AC3E}">
        <p14:creationId xmlns:p14="http://schemas.microsoft.com/office/powerpoint/2010/main" val="304660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5856-7744-1B68-5A41-7A3C09B7F28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C1EA565-AC4E-22D4-94B8-D60B60A89B9B}"/>
              </a:ext>
            </a:extLst>
          </p:cNvPr>
          <p:cNvSpPr>
            <a:spLocks noGrp="1"/>
          </p:cNvSpPr>
          <p:nvPr>
            <p:ph sz="half" idx="1"/>
          </p:nvPr>
        </p:nvSpPr>
        <p:spPr>
          <a:xfrm>
            <a:off x="1034142" y="3166188"/>
            <a:ext cx="4114797" cy="3010774"/>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User Adoption and Engagement</a:t>
            </a:r>
          </a:p>
          <a:p>
            <a:pPr marL="285750" indent="-285750">
              <a:buFont typeface="Arial" panose="020B0604020202020204" pitchFamily="34" charset="0"/>
              <a:buChar char="•"/>
            </a:pPr>
            <a:r>
              <a:rPr lang="en-ZA" sz="1500" noProof="1"/>
              <a:t>Cross-Platform Compability </a:t>
            </a:r>
          </a:p>
          <a:p>
            <a:pPr marL="285750" indent="-285750">
              <a:buFont typeface="Arial" panose="020B0604020202020204" pitchFamily="34" charset="0"/>
              <a:buChar char="•"/>
            </a:pPr>
            <a:r>
              <a:rPr lang="en-ZA" sz="1500" noProof="1"/>
              <a:t>Unforseen Budget Overruns</a:t>
            </a:r>
          </a:p>
          <a:p>
            <a:pPr marL="285750" indent="-285750">
              <a:buFont typeface="Arial" panose="020B0604020202020204" pitchFamily="34" charset="0"/>
              <a:buChar char="•"/>
            </a:pPr>
            <a:r>
              <a:rPr lang="en-ZA" sz="1500" noProof="1"/>
              <a:t>Proprietary Content </a:t>
            </a:r>
          </a:p>
          <a:p>
            <a:pPr marL="285750" indent="-285750">
              <a:buFont typeface="Arial" panose="020B0604020202020204" pitchFamily="34" charset="0"/>
              <a:buChar char="•"/>
            </a:pPr>
            <a:r>
              <a:rPr lang="en-ZA" sz="1500" noProof="1"/>
              <a:t>Long-Term Maintenance Challenges</a:t>
            </a:r>
          </a:p>
          <a:p>
            <a:pPr marL="285750" indent="-285750">
              <a:buFont typeface="Arial" panose="020B0604020202020204" pitchFamily="34" charset="0"/>
              <a:buChar char="•"/>
            </a:pPr>
            <a:r>
              <a:rPr lang="en-ZA" sz="1500" noProof="1"/>
              <a:t>Operator Error in System Managment</a:t>
            </a:r>
          </a:p>
        </p:txBody>
      </p:sp>
      <p:sp>
        <p:nvSpPr>
          <p:cNvPr id="8" name="Slide Number Placeholder 7">
            <a:extLst>
              <a:ext uri="{FF2B5EF4-FFF2-40B4-BE49-F238E27FC236}">
                <a16:creationId xmlns:a16="http://schemas.microsoft.com/office/drawing/2014/main" id="{2C32A07E-5F78-D659-AE66-7BF77E9DEEE2}"/>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13</a:t>
            </a:fld>
            <a:endParaRPr lang="en-US" dirty="0"/>
          </a:p>
        </p:txBody>
      </p:sp>
      <p:sp>
        <p:nvSpPr>
          <p:cNvPr id="4" name="Title 3">
            <a:extLst>
              <a:ext uri="{FF2B5EF4-FFF2-40B4-BE49-F238E27FC236}">
                <a16:creationId xmlns:a16="http://schemas.microsoft.com/office/drawing/2014/main" id="{0243CDD3-5148-49EA-DFE1-CB321E02508F}"/>
              </a:ext>
            </a:extLst>
          </p:cNvPr>
          <p:cNvSpPr>
            <a:spLocks noGrp="1"/>
          </p:cNvSpPr>
          <p:nvPr>
            <p:ph type="title"/>
          </p:nvPr>
        </p:nvSpPr>
        <p:spPr>
          <a:xfrm>
            <a:off x="1034142" y="825604"/>
            <a:ext cx="10134601" cy="924808"/>
          </a:xfrm>
        </p:spPr>
        <p:txBody>
          <a:bodyPr/>
          <a:lstStyle/>
          <a:p>
            <a:r>
              <a:rPr lang="en-US" dirty="0"/>
              <a:t>Risks: general</a:t>
            </a:r>
          </a:p>
        </p:txBody>
      </p:sp>
      <p:sp>
        <p:nvSpPr>
          <p:cNvPr id="5" name="Text Placeholder 4">
            <a:extLst>
              <a:ext uri="{FF2B5EF4-FFF2-40B4-BE49-F238E27FC236}">
                <a16:creationId xmlns:a16="http://schemas.microsoft.com/office/drawing/2014/main" id="{366B21F0-E114-D9AB-EB99-00CE34E6ED6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AD834F7-DB18-45C4-3CFE-456AAF418C49}"/>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ED1B3BAB-DCA8-83B9-6E26-8017D2AF32D8}"/>
              </a:ext>
            </a:extLst>
          </p:cNvPr>
          <p:cNvSpPr txBox="1">
            <a:spLocks/>
          </p:cNvSpPr>
          <p:nvPr/>
        </p:nvSpPr>
        <p:spPr>
          <a:xfrm>
            <a:off x="6867332" y="3091543"/>
            <a:ext cx="4988766" cy="3489649"/>
          </a:xfrm>
          <a:prstGeom prst="rect">
            <a:avLst/>
          </a:prstGeom>
        </p:spPr>
        <p:txBody>
          <a:bodyPr vert="horz" lIns="91440" tIns="45720" rIns="91440" bIns="45720" rtlCol="0" anchor="t">
            <a:normAutofit fontScale="925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Conducted user engagement campaign</a:t>
            </a:r>
          </a:p>
          <a:p>
            <a:pPr marL="285750" indent="-285750">
              <a:buFont typeface="Arial" panose="020B0604020202020204" pitchFamily="34" charset="0"/>
              <a:buChar char="•"/>
            </a:pPr>
            <a:r>
              <a:rPr lang="en-ZA" sz="1500" noProof="1"/>
              <a:t>Applying responsive design principles</a:t>
            </a:r>
          </a:p>
          <a:p>
            <a:pPr marL="285750" indent="-285750">
              <a:buFont typeface="Arial" panose="020B0604020202020204" pitchFamily="34" charset="0"/>
              <a:buChar char="•"/>
            </a:pPr>
            <a:r>
              <a:rPr lang="en-ZA" sz="1500" noProof="1"/>
              <a:t>Implementing real-time budget tracking</a:t>
            </a:r>
          </a:p>
          <a:p>
            <a:pPr marL="285750" indent="-285750">
              <a:buFont typeface="Arial" panose="020B0604020202020204" pitchFamily="34" charset="0"/>
              <a:buChar char="•"/>
            </a:pPr>
            <a:r>
              <a:rPr lang="en-ZA" sz="1500" noProof="1"/>
              <a:t>Subject matter expert (SME’s) used for intellectual property and content development</a:t>
            </a:r>
          </a:p>
          <a:p>
            <a:pPr marL="285750" indent="-285750">
              <a:buFont typeface="Arial" panose="020B0604020202020204" pitchFamily="34" charset="0"/>
              <a:buChar char="•"/>
            </a:pPr>
            <a:r>
              <a:rPr lang="en-ZA" sz="1500" noProof="1"/>
              <a:t>Thoroughly documenting of all coding processes</a:t>
            </a:r>
          </a:p>
          <a:p>
            <a:pPr marL="285750" indent="-285750">
              <a:buFont typeface="Arial" panose="020B0604020202020204" pitchFamily="34" charset="0"/>
              <a:buChar char="•"/>
            </a:pPr>
            <a:r>
              <a:rPr lang="en-ZA" sz="1500" noProof="1"/>
              <a:t>Recursive comprehensive training, having Standard Operating Procedures (SOP’s) and role based access controls.</a:t>
            </a:r>
          </a:p>
        </p:txBody>
      </p:sp>
    </p:spTree>
    <p:extLst>
      <p:ext uri="{BB962C8B-B14F-4D97-AF65-F5344CB8AC3E}">
        <p14:creationId xmlns:p14="http://schemas.microsoft.com/office/powerpoint/2010/main" val="353543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115C-8474-A83D-5C10-288A502FA9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6F6DF5-769A-997F-455D-FB4363BB2AB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30" name="Text Placeholder 5">
            <a:extLst>
              <a:ext uri="{FF2B5EF4-FFF2-40B4-BE49-F238E27FC236}">
                <a16:creationId xmlns:a16="http://schemas.microsoft.com/office/drawing/2014/main" id="{4A53DA63-4A99-BC91-BD79-0A843AB57473}"/>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2024</a:t>
            </a:r>
            <a:endParaRPr lang="en-US" dirty="0"/>
          </a:p>
        </p:txBody>
      </p:sp>
      <p:sp>
        <p:nvSpPr>
          <p:cNvPr id="31" name="Text Placeholder 6">
            <a:extLst>
              <a:ext uri="{FF2B5EF4-FFF2-40B4-BE49-F238E27FC236}">
                <a16:creationId xmlns:a16="http://schemas.microsoft.com/office/drawing/2014/main" id="{493EA7A7-04F1-1D35-9BDF-E5A3A120D34F}"/>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Sep</a:t>
            </a:r>
          </a:p>
        </p:txBody>
      </p:sp>
      <p:sp>
        <p:nvSpPr>
          <p:cNvPr id="32" name="Text Placeholder 7">
            <a:extLst>
              <a:ext uri="{FF2B5EF4-FFF2-40B4-BE49-F238E27FC236}">
                <a16:creationId xmlns:a16="http://schemas.microsoft.com/office/drawing/2014/main" id="{9E66B7AF-3F26-FA7C-BB8C-5B4A8290A6BE}"/>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Oct</a:t>
            </a:r>
          </a:p>
        </p:txBody>
      </p:sp>
      <p:sp>
        <p:nvSpPr>
          <p:cNvPr id="33" name="Text Placeholder 31">
            <a:extLst>
              <a:ext uri="{FF2B5EF4-FFF2-40B4-BE49-F238E27FC236}">
                <a16:creationId xmlns:a16="http://schemas.microsoft.com/office/drawing/2014/main" id="{D3E0DB72-C21A-9754-EC1C-050A07572866}"/>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Nov</a:t>
            </a:r>
          </a:p>
        </p:txBody>
      </p:sp>
      <p:sp>
        <p:nvSpPr>
          <p:cNvPr id="34" name="Text Placeholder 32">
            <a:extLst>
              <a:ext uri="{FF2B5EF4-FFF2-40B4-BE49-F238E27FC236}">
                <a16:creationId xmlns:a16="http://schemas.microsoft.com/office/drawing/2014/main" id="{560256E6-4249-9905-B742-582C579B5C41}"/>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Dec</a:t>
            </a:r>
          </a:p>
        </p:txBody>
      </p:sp>
      <p:sp>
        <p:nvSpPr>
          <p:cNvPr id="35" name="Text Placeholder 32">
            <a:extLst>
              <a:ext uri="{FF2B5EF4-FFF2-40B4-BE49-F238E27FC236}">
                <a16:creationId xmlns:a16="http://schemas.microsoft.com/office/drawing/2014/main" id="{93283332-6F4F-E426-11CF-79838C16174B}"/>
              </a:ext>
            </a:extLst>
          </p:cNvPr>
          <p:cNvSpPr txBox="1">
            <a:spLocks/>
          </p:cNvSpPr>
          <p:nvPr/>
        </p:nvSpPr>
        <p:spPr>
          <a:xfrm>
            <a:off x="8275909" y="554763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solidFill>
                <a:schemeClr val="bg1"/>
              </a:solidFill>
            </a:endParaRPr>
          </a:p>
        </p:txBody>
      </p:sp>
      <p:cxnSp>
        <p:nvCxnSpPr>
          <p:cNvPr id="36" name="Straight Connector 35" descr="Milestone Connector">
            <a:extLst>
              <a:ext uri="{FF2B5EF4-FFF2-40B4-BE49-F238E27FC236}">
                <a16:creationId xmlns:a16="http://schemas.microsoft.com/office/drawing/2014/main" id="{DC094D64-DE95-D342-760F-951F1A9A69B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CBE8B053-2DB1-47F0-BA8D-4CE099A25B13}"/>
              </a:ext>
            </a:extLst>
          </p:cNvPr>
          <p:cNvSpPr txBox="1">
            <a:spLocks/>
          </p:cNvSpPr>
          <p:nvPr/>
        </p:nvSpPr>
        <p:spPr>
          <a:xfrm>
            <a:off x="1315775" y="2960123"/>
            <a:ext cx="2246951" cy="240187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t>Team Onboarding</a:t>
            </a:r>
          </a:p>
          <a:p>
            <a:pPr>
              <a:lnSpc>
                <a:spcPct val="100000"/>
              </a:lnSpc>
            </a:pPr>
            <a:r>
              <a:rPr lang="en-ZA" sz="1400" dirty="0"/>
              <a:t>Defined project scope and objectives</a:t>
            </a:r>
          </a:p>
          <a:p>
            <a:pPr>
              <a:lnSpc>
                <a:spcPct val="100000"/>
              </a:lnSpc>
            </a:pPr>
            <a:r>
              <a:rPr lang="en-ZA" sz="1400" dirty="0"/>
              <a:t>Gathered requirements and stakeholder input</a:t>
            </a:r>
          </a:p>
          <a:p>
            <a:pPr>
              <a:lnSpc>
                <a:spcPct val="100000"/>
              </a:lnSpc>
            </a:pPr>
            <a:r>
              <a:rPr lang="en-ZA" sz="1400" dirty="0"/>
              <a:t>Researched platform architecture and technology stack</a:t>
            </a:r>
          </a:p>
        </p:txBody>
      </p:sp>
      <p:sp>
        <p:nvSpPr>
          <p:cNvPr id="39" name="Text Placeholder 31">
            <a:extLst>
              <a:ext uri="{FF2B5EF4-FFF2-40B4-BE49-F238E27FC236}">
                <a16:creationId xmlns:a16="http://schemas.microsoft.com/office/drawing/2014/main" id="{74433FD2-B878-EC8D-8AC2-9C60294A0ED7}"/>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Bi-weekly client meetings</a:t>
            </a:r>
          </a:p>
          <a:p>
            <a:pPr>
              <a:lnSpc>
                <a:spcPct val="100000"/>
              </a:lnSpc>
            </a:pPr>
            <a:r>
              <a:rPr lang="en-ZA" sz="1400" dirty="0">
                <a:latin typeface="+mj-lt"/>
                <a:ea typeface="+mj-ea"/>
                <a:cs typeface="+mj-cs"/>
              </a:rPr>
              <a:t>Finalized platform architecture and technology stack</a:t>
            </a:r>
          </a:p>
          <a:p>
            <a:pPr>
              <a:lnSpc>
                <a:spcPct val="100000"/>
              </a:lnSpc>
            </a:pPr>
            <a:r>
              <a:rPr lang="en-ZA" sz="1400" dirty="0">
                <a:latin typeface="+mj-lt"/>
              </a:rPr>
              <a:t>Researched AWS infrastructure setup and configuration</a:t>
            </a:r>
          </a:p>
          <a:p>
            <a:pPr>
              <a:lnSpc>
                <a:spcPct val="100000"/>
              </a:lnSpc>
            </a:pPr>
            <a:r>
              <a:rPr lang="en-ZA" sz="1400" dirty="0">
                <a:latin typeface="+mj-lt"/>
              </a:rPr>
              <a:t>Planned developmental sprints and created sprint roadmap utilizing Trello</a:t>
            </a:r>
          </a:p>
        </p:txBody>
      </p:sp>
      <p:sp>
        <p:nvSpPr>
          <p:cNvPr id="42" name="Rectangle 41">
            <a:extLst>
              <a:ext uri="{FF2B5EF4-FFF2-40B4-BE49-F238E27FC236}">
                <a16:creationId xmlns:a16="http://schemas.microsoft.com/office/drawing/2014/main" id="{2A0543EB-C9A2-27A4-7449-09CBDE7CC59A}"/>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3EC45E14-4B43-0A3E-EE78-3490A973D556}"/>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4591FDB4-F1BB-BE5F-B0AD-2C0BA891215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Initialized version control with GitHub</a:t>
            </a:r>
          </a:p>
          <a:p>
            <a:pPr>
              <a:lnSpc>
                <a:spcPct val="100000"/>
              </a:lnSpc>
            </a:pPr>
            <a:r>
              <a:rPr lang="en-ZA" sz="1400" dirty="0">
                <a:latin typeface="+mj-lt"/>
                <a:ea typeface="+mj-ea"/>
                <a:cs typeface="+mj-cs"/>
              </a:rPr>
              <a:t>Setup development environment</a:t>
            </a:r>
          </a:p>
          <a:p>
            <a:pPr>
              <a:lnSpc>
                <a:spcPct val="100000"/>
              </a:lnSpc>
            </a:pPr>
            <a:r>
              <a:rPr lang="en-ZA" sz="1400" dirty="0">
                <a:latin typeface="+mj-lt"/>
              </a:rPr>
              <a:t>Completed sections 1-3 of the SRS document</a:t>
            </a:r>
          </a:p>
          <a:p>
            <a:pPr>
              <a:lnSpc>
                <a:spcPct val="100000"/>
              </a:lnSpc>
            </a:pPr>
            <a:r>
              <a:rPr lang="en-ZA" sz="1400" dirty="0">
                <a:latin typeface="+mj-lt"/>
              </a:rPr>
              <a:t>Create initial UI mock-ups</a:t>
            </a:r>
          </a:p>
          <a:p>
            <a:pPr>
              <a:lnSpc>
                <a:spcPct val="100000"/>
              </a:lnSpc>
            </a:pPr>
            <a:r>
              <a:rPr lang="en-ZA" sz="1400" dirty="0">
                <a:latin typeface="+mj-lt"/>
              </a:rPr>
              <a:t>Conducted market research and SME interviews</a:t>
            </a:r>
          </a:p>
          <a:p>
            <a:pPr>
              <a:lnSpc>
                <a:spcPct val="100000"/>
              </a:lnSpc>
            </a:pPr>
            <a:r>
              <a:rPr lang="en-ZA" sz="1400" dirty="0">
                <a:latin typeface="+mj-lt"/>
              </a:rPr>
              <a:t>Initiated question bank development</a:t>
            </a:r>
          </a:p>
        </p:txBody>
      </p:sp>
      <p:sp>
        <p:nvSpPr>
          <p:cNvPr id="46" name="Text Placeholder 31">
            <a:extLst>
              <a:ext uri="{FF2B5EF4-FFF2-40B4-BE49-F238E27FC236}">
                <a16:creationId xmlns:a16="http://schemas.microsoft.com/office/drawing/2014/main" id="{862B691E-C847-3BA7-9734-37548898AFCC}"/>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Presentation to the EAB board</a:t>
            </a:r>
          </a:p>
          <a:p>
            <a:pPr>
              <a:lnSpc>
                <a:spcPct val="100000"/>
              </a:lnSpc>
            </a:pPr>
            <a:r>
              <a:rPr lang="en-ZA" sz="1400" dirty="0">
                <a:latin typeface="+mj-lt"/>
                <a:ea typeface="+mj-ea"/>
                <a:cs typeface="+mj-cs"/>
              </a:rPr>
              <a:t>Develop user authentication and registration</a:t>
            </a:r>
          </a:p>
        </p:txBody>
      </p:sp>
      <p:cxnSp>
        <p:nvCxnSpPr>
          <p:cNvPr id="47" name="Straight Connector 46" descr="Milestone Connector">
            <a:extLst>
              <a:ext uri="{FF2B5EF4-FFF2-40B4-BE49-F238E27FC236}">
                <a16:creationId xmlns:a16="http://schemas.microsoft.com/office/drawing/2014/main" id="{AF4EA5E9-6976-03FC-BF9A-C34EFE0F3E51}"/>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9A7C5380-629C-9325-D3FB-FAD15147BAD6}"/>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AA485F48-3E74-A791-C69C-FC65D1E432D9}"/>
              </a:ext>
            </a:extLst>
          </p:cNvPr>
          <p:cNvSpPr>
            <a:spLocks noGrp="1"/>
          </p:cNvSpPr>
          <p:nvPr>
            <p:ph type="title"/>
          </p:nvPr>
        </p:nvSpPr>
        <p:spPr>
          <a:xfrm>
            <a:off x="1357602" y="670094"/>
            <a:ext cx="10134601" cy="924808"/>
          </a:xfrm>
        </p:spPr>
        <p:txBody>
          <a:bodyPr/>
          <a:lstStyle/>
          <a:p>
            <a:r>
              <a:rPr lang="en-ZA" dirty="0"/>
              <a:t>action plan</a:t>
            </a:r>
          </a:p>
        </p:txBody>
      </p:sp>
    </p:spTree>
    <p:extLst>
      <p:ext uri="{BB962C8B-B14F-4D97-AF65-F5344CB8AC3E}">
        <p14:creationId xmlns:p14="http://schemas.microsoft.com/office/powerpoint/2010/main" val="311926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6812000" cy="1110286"/>
          </a:xfrm>
        </p:spPr>
        <p:txBody>
          <a:bodyPr>
            <a:normAutofit/>
          </a:bodyPr>
          <a:lstStyle/>
          <a:p>
            <a:r>
              <a:rPr lang="en-US" dirty="0"/>
              <a:t>Budget</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pic>
        <p:nvPicPr>
          <p:cNvPr id="33" name="Picture 32">
            <a:extLst>
              <a:ext uri="{FF2B5EF4-FFF2-40B4-BE49-F238E27FC236}">
                <a16:creationId xmlns:a16="http://schemas.microsoft.com/office/drawing/2014/main" id="{EBFAA2D3-436F-735C-BD44-3F3161A3C8F0}"/>
              </a:ext>
            </a:extLst>
          </p:cNvPr>
          <p:cNvPicPr>
            <a:picLocks noChangeAspect="1"/>
          </p:cNvPicPr>
          <p:nvPr/>
        </p:nvPicPr>
        <p:blipFill>
          <a:blip r:embed="rId3"/>
          <a:stretch>
            <a:fillRect/>
          </a:stretch>
        </p:blipFill>
        <p:spPr>
          <a:xfrm>
            <a:off x="4211591" y="1993920"/>
            <a:ext cx="7432441" cy="4126962"/>
          </a:xfrm>
          <a:prstGeom prst="rect">
            <a:avLst/>
          </a:prstGeom>
          <a:solidFill>
            <a:schemeClr val="tx2">
              <a:lumMod val="20000"/>
              <a:lumOff val="80000"/>
            </a:schemeClr>
          </a:solidFill>
          <a:effectLst>
            <a:glow rad="165100">
              <a:schemeClr val="accent2">
                <a:satMod val="175000"/>
                <a:alpha val="40000"/>
              </a:schemeClr>
            </a:glow>
            <a:softEdge rad="0"/>
          </a:effectLst>
        </p:spPr>
      </p:pic>
      <p:pic>
        <p:nvPicPr>
          <p:cNvPr id="35" name="Picture 34">
            <a:extLst>
              <a:ext uri="{FF2B5EF4-FFF2-40B4-BE49-F238E27FC236}">
                <a16:creationId xmlns:a16="http://schemas.microsoft.com/office/drawing/2014/main" id="{C6348630-6D74-C396-7C0C-8EE5D40BC26A}"/>
              </a:ext>
            </a:extLst>
          </p:cNvPr>
          <p:cNvPicPr>
            <a:picLocks noChangeAspect="1"/>
          </p:cNvPicPr>
          <p:nvPr/>
        </p:nvPicPr>
        <p:blipFill>
          <a:blip r:embed="rId4"/>
          <a:stretch>
            <a:fillRect/>
          </a:stretch>
        </p:blipFill>
        <p:spPr>
          <a:xfrm>
            <a:off x="188060" y="2634530"/>
            <a:ext cx="3410468" cy="2733682"/>
          </a:xfrm>
          <a:prstGeom prst="rect">
            <a:avLst/>
          </a:prstGeom>
          <a:effectLst>
            <a:glow rad="114300">
              <a:schemeClr val="accent2">
                <a:satMod val="175000"/>
                <a:alpha val="40000"/>
              </a:schemeClr>
            </a:glow>
            <a:softEdge rad="0"/>
          </a:effectLst>
        </p:spPr>
      </p:pic>
    </p:spTree>
    <p:extLst>
      <p:ext uri="{BB962C8B-B14F-4D97-AF65-F5344CB8AC3E}">
        <p14:creationId xmlns:p14="http://schemas.microsoft.com/office/powerpoint/2010/main" val="66604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EFE-3E2B-40CD-CCA6-98A0C1D9CF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90F91-E6DE-E478-1D04-F44C7850C72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sp>
        <p:nvSpPr>
          <p:cNvPr id="30" name="Text Placeholder 5">
            <a:extLst>
              <a:ext uri="{FF2B5EF4-FFF2-40B4-BE49-F238E27FC236}">
                <a16:creationId xmlns:a16="http://schemas.microsoft.com/office/drawing/2014/main" id="{EDCA4FA0-9D42-17EA-5767-2F981842EBBE}"/>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2025</a:t>
            </a:r>
            <a:endParaRPr lang="en-US" dirty="0"/>
          </a:p>
        </p:txBody>
      </p:sp>
      <p:sp>
        <p:nvSpPr>
          <p:cNvPr id="31" name="Text Placeholder 6">
            <a:extLst>
              <a:ext uri="{FF2B5EF4-FFF2-40B4-BE49-F238E27FC236}">
                <a16:creationId xmlns:a16="http://schemas.microsoft.com/office/drawing/2014/main" id="{5168E412-3A19-B949-8E61-2B6866C45883}"/>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Jan</a:t>
            </a:r>
          </a:p>
        </p:txBody>
      </p:sp>
      <p:sp>
        <p:nvSpPr>
          <p:cNvPr id="32" name="Text Placeholder 7">
            <a:extLst>
              <a:ext uri="{FF2B5EF4-FFF2-40B4-BE49-F238E27FC236}">
                <a16:creationId xmlns:a16="http://schemas.microsoft.com/office/drawing/2014/main" id="{03EDEBA1-C2EB-6F65-66F6-15ED07FFFB6A}"/>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Feb</a:t>
            </a:r>
          </a:p>
        </p:txBody>
      </p:sp>
      <p:sp>
        <p:nvSpPr>
          <p:cNvPr id="33" name="Text Placeholder 31">
            <a:extLst>
              <a:ext uri="{FF2B5EF4-FFF2-40B4-BE49-F238E27FC236}">
                <a16:creationId xmlns:a16="http://schemas.microsoft.com/office/drawing/2014/main" id="{19F27CD5-4F5D-67A3-7240-0EFC3B3B1647}"/>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Mar</a:t>
            </a:r>
          </a:p>
        </p:txBody>
      </p:sp>
      <p:sp>
        <p:nvSpPr>
          <p:cNvPr id="34" name="Text Placeholder 32">
            <a:extLst>
              <a:ext uri="{FF2B5EF4-FFF2-40B4-BE49-F238E27FC236}">
                <a16:creationId xmlns:a16="http://schemas.microsoft.com/office/drawing/2014/main" id="{8B27D945-5D19-8BF7-FB00-B97BA6AA8EE4}"/>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Apr</a:t>
            </a:r>
          </a:p>
        </p:txBody>
      </p:sp>
      <p:cxnSp>
        <p:nvCxnSpPr>
          <p:cNvPr id="36" name="Straight Connector 35" descr="Milestone Connector">
            <a:extLst>
              <a:ext uri="{FF2B5EF4-FFF2-40B4-BE49-F238E27FC236}">
                <a16:creationId xmlns:a16="http://schemas.microsoft.com/office/drawing/2014/main" id="{387B7F98-FA8D-AA23-038C-D262EE082A7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67E0D212-5030-F9E3-55EB-DEDA525D4D3B}"/>
              </a:ext>
            </a:extLst>
          </p:cNvPr>
          <p:cNvSpPr txBox="1">
            <a:spLocks/>
          </p:cNvSpPr>
          <p:nvPr/>
        </p:nvSpPr>
        <p:spPr>
          <a:xfrm>
            <a:off x="1315775" y="2643384"/>
            <a:ext cx="2246951" cy="25174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ZA" sz="1400" dirty="0"/>
              <a:t>Complete core backend coding</a:t>
            </a:r>
          </a:p>
          <a:p>
            <a:pPr marL="171450" indent="-171450" algn="l">
              <a:buFont typeface="Arial" panose="020B0604020202020204" pitchFamily="34" charset="0"/>
              <a:buChar char="•"/>
            </a:pPr>
            <a:r>
              <a:rPr lang="en-US" sz="1400" dirty="0"/>
              <a:t>Finalize the integration of chatbot functionality</a:t>
            </a:r>
          </a:p>
          <a:p>
            <a:pPr marL="171450" indent="-171450" algn="l">
              <a:buFont typeface="Arial" panose="020B0604020202020204" pitchFamily="34" charset="0"/>
              <a:buChar char="•"/>
            </a:pPr>
            <a:r>
              <a:rPr lang="en-ZA" sz="1400" dirty="0"/>
              <a:t>Set up cloud infrastructure</a:t>
            </a:r>
          </a:p>
          <a:p>
            <a:pPr marL="171450" indent="-171450" algn="l">
              <a:buFont typeface="Arial" panose="020B0604020202020204" pitchFamily="34" charset="0"/>
              <a:buChar char="•"/>
            </a:pPr>
            <a:r>
              <a:rPr lang="en-ZA" sz="1400" dirty="0"/>
              <a:t>Begin API testing for backend services</a:t>
            </a:r>
          </a:p>
        </p:txBody>
      </p:sp>
      <p:sp>
        <p:nvSpPr>
          <p:cNvPr id="39" name="Text Placeholder 31">
            <a:extLst>
              <a:ext uri="{FF2B5EF4-FFF2-40B4-BE49-F238E27FC236}">
                <a16:creationId xmlns:a16="http://schemas.microsoft.com/office/drawing/2014/main" id="{F808E30C-64E1-CCC3-AF69-9F1979972B1A}"/>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Develop initial adaptive testing model and training data</a:t>
            </a:r>
          </a:p>
          <a:p>
            <a:pPr marL="171450" indent="-171450" algn="l">
              <a:buFont typeface="Arial" panose="020B0604020202020204" pitchFamily="34" charset="0"/>
              <a:buChar char="•"/>
            </a:pPr>
            <a:r>
              <a:rPr lang="en-US" sz="1400" dirty="0"/>
              <a:t>Implement core security features</a:t>
            </a:r>
          </a:p>
          <a:p>
            <a:pPr marL="171450" indent="-171450" algn="l">
              <a:buFont typeface="Arial" panose="020B0604020202020204" pitchFamily="34" charset="0"/>
              <a:buChar char="•"/>
            </a:pPr>
            <a:r>
              <a:rPr lang="en-US" sz="1400" dirty="0"/>
              <a:t>Conduct initial testing of machine learning model </a:t>
            </a:r>
          </a:p>
          <a:p>
            <a:pPr marL="171450" indent="-171450" algn="l">
              <a:buFont typeface="Arial" panose="020B0604020202020204" pitchFamily="34" charset="0"/>
              <a:buChar char="•"/>
            </a:pPr>
            <a:r>
              <a:rPr lang="en-US" sz="1400" dirty="0"/>
              <a:t>Finalize data privacy measures to comply with FERPA</a:t>
            </a:r>
          </a:p>
        </p:txBody>
      </p:sp>
      <p:sp>
        <p:nvSpPr>
          <p:cNvPr id="42" name="Rectangle 41">
            <a:extLst>
              <a:ext uri="{FF2B5EF4-FFF2-40B4-BE49-F238E27FC236}">
                <a16:creationId xmlns:a16="http://schemas.microsoft.com/office/drawing/2014/main" id="{5F4287CB-6EED-49AE-F0CC-A3315B4BCBD2}"/>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17ED9895-B488-5F7B-DC64-2FB8799C0E03}"/>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94BC5955-B627-0401-F902-E733F37B20D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Design frontend interface</a:t>
            </a:r>
          </a:p>
          <a:p>
            <a:pPr marL="171450" indent="-171450" algn="l">
              <a:buFont typeface="Arial" panose="020B0604020202020204" pitchFamily="34" charset="0"/>
              <a:buChar char="•"/>
            </a:pPr>
            <a:r>
              <a:rPr lang="en-US" sz="1400" dirty="0"/>
              <a:t>Integrate the frontend and backend services and machine learning components</a:t>
            </a:r>
          </a:p>
          <a:p>
            <a:pPr marL="171450" indent="-171450" algn="l">
              <a:buFont typeface="Arial" panose="020B0604020202020204" pitchFamily="34" charset="0"/>
              <a:buChar char="•"/>
            </a:pPr>
            <a:r>
              <a:rPr lang="en-US" sz="1400" dirty="0"/>
              <a:t>Begin user testing gather feedback</a:t>
            </a:r>
          </a:p>
          <a:p>
            <a:pPr marL="171450" indent="-171450" algn="l">
              <a:buFont typeface="Arial" panose="020B0604020202020204" pitchFamily="34" charset="0"/>
              <a:buChar char="•"/>
            </a:pPr>
            <a:r>
              <a:rPr lang="en-US" sz="1400" dirty="0"/>
              <a:t>Refine the user interface based on feedback</a:t>
            </a:r>
          </a:p>
        </p:txBody>
      </p:sp>
      <p:sp>
        <p:nvSpPr>
          <p:cNvPr id="46" name="Text Placeholder 31">
            <a:extLst>
              <a:ext uri="{FF2B5EF4-FFF2-40B4-BE49-F238E27FC236}">
                <a16:creationId xmlns:a16="http://schemas.microsoft.com/office/drawing/2014/main" id="{E9CF9D04-969E-3CAE-BA52-CD6ACAC016A4}"/>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Conduct full system testing, including functional, performance, and security tests.</a:t>
            </a:r>
          </a:p>
          <a:p>
            <a:pPr marL="171450" indent="-171450" algn="l">
              <a:buFont typeface="Arial" panose="020B0604020202020204" pitchFamily="34" charset="0"/>
              <a:buChar char="•"/>
            </a:pPr>
            <a:r>
              <a:rPr lang="en-US" sz="1400" dirty="0"/>
              <a:t>Address any bugs or issues identified during testing</a:t>
            </a:r>
          </a:p>
          <a:p>
            <a:pPr marL="171450" indent="-171450" algn="l">
              <a:buFont typeface="Arial" panose="020B0604020202020204" pitchFamily="34" charset="0"/>
              <a:buChar char="•"/>
            </a:pPr>
            <a:r>
              <a:rPr lang="en-US" sz="1400" dirty="0"/>
              <a:t>Set up CI/CD pipeline for automated testing and deployment</a:t>
            </a:r>
          </a:p>
          <a:p>
            <a:pPr marL="171450" indent="-171450" algn="l">
              <a:buFont typeface="Arial" panose="020B0604020202020204" pitchFamily="34" charset="0"/>
              <a:buChar char="•"/>
            </a:pPr>
            <a:r>
              <a:rPr lang="en-US" sz="1400" dirty="0"/>
              <a:t>Prepare the platform for launch, including final client review and deployment on AWS</a:t>
            </a:r>
          </a:p>
        </p:txBody>
      </p:sp>
      <p:cxnSp>
        <p:nvCxnSpPr>
          <p:cNvPr id="47" name="Straight Connector 46" descr="Milestone Connector">
            <a:extLst>
              <a:ext uri="{FF2B5EF4-FFF2-40B4-BE49-F238E27FC236}">
                <a16:creationId xmlns:a16="http://schemas.microsoft.com/office/drawing/2014/main" id="{4EC0E6F3-AE5E-328A-F3F0-BD592BFA728D}"/>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E3632A02-3FCB-5AC1-D477-E5D95730C92E}"/>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E2E74B2B-32F8-2E82-CA32-CC4DE6498B8C}"/>
              </a:ext>
            </a:extLst>
          </p:cNvPr>
          <p:cNvSpPr>
            <a:spLocks noGrp="1"/>
          </p:cNvSpPr>
          <p:nvPr>
            <p:ph type="title"/>
          </p:nvPr>
        </p:nvSpPr>
        <p:spPr>
          <a:xfrm>
            <a:off x="1357602" y="670094"/>
            <a:ext cx="10134601" cy="924808"/>
          </a:xfrm>
        </p:spPr>
        <p:txBody>
          <a:bodyPr/>
          <a:lstStyle/>
          <a:p>
            <a:r>
              <a:rPr lang="en-ZA" dirty="0"/>
              <a:t>Next steps</a:t>
            </a:r>
          </a:p>
        </p:txBody>
      </p:sp>
    </p:spTree>
    <p:extLst>
      <p:ext uri="{BB962C8B-B14F-4D97-AF65-F5344CB8AC3E}">
        <p14:creationId xmlns:p14="http://schemas.microsoft.com/office/powerpoint/2010/main" val="25491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2DF7C3-442D-460D-9076-A94602506D72}"/>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2</a:t>
            </a:fld>
            <a:endParaRPr lang="en-US" dirty="0"/>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a:lstStyle/>
          <a:p>
            <a:r>
              <a:rPr lang="en-US" dirty="0"/>
              <a:t>Meet the team</a:t>
            </a:r>
          </a:p>
        </p:txBody>
      </p:sp>
      <p:sp>
        <p:nvSpPr>
          <p:cNvPr id="32" name="Text Placeholder 31">
            <a:extLst>
              <a:ext uri="{FF2B5EF4-FFF2-40B4-BE49-F238E27FC236}">
                <a16:creationId xmlns:a16="http://schemas.microsoft.com/office/drawing/2014/main" id="{E50606CE-9ECB-4033-AF08-73FC376C312B}"/>
              </a:ext>
            </a:extLst>
          </p:cNvPr>
          <p:cNvSpPr>
            <a:spLocks noGrp="1"/>
          </p:cNvSpPr>
          <p:nvPr>
            <p:ph type="body" sz="quarter" idx="23"/>
          </p:nvPr>
        </p:nvSpPr>
        <p:spPr>
          <a:xfrm>
            <a:off x="4412193" y="5061424"/>
            <a:ext cx="2443654" cy="320381"/>
          </a:xfrm>
        </p:spPr>
        <p:txBody>
          <a:bodyPr/>
          <a:lstStyle/>
          <a:p>
            <a:r>
              <a:rPr lang="en-US" dirty="0"/>
              <a:t>Connie Rodriguez​</a:t>
            </a:r>
          </a:p>
        </p:txBody>
      </p:sp>
      <p:sp>
        <p:nvSpPr>
          <p:cNvPr id="34" name="Text Placeholder 33">
            <a:extLst>
              <a:ext uri="{FF2B5EF4-FFF2-40B4-BE49-F238E27FC236}">
                <a16:creationId xmlns:a16="http://schemas.microsoft.com/office/drawing/2014/main" id="{6D60BE64-23D9-47F8-93B5-D89C8872DFFF}"/>
              </a:ext>
            </a:extLst>
          </p:cNvPr>
          <p:cNvSpPr>
            <a:spLocks noGrp="1"/>
          </p:cNvSpPr>
          <p:nvPr>
            <p:ph type="body" sz="quarter" idx="25"/>
          </p:nvPr>
        </p:nvSpPr>
        <p:spPr>
          <a:xfrm>
            <a:off x="931476" y="5061424"/>
            <a:ext cx="2443654" cy="320381"/>
          </a:xfrm>
        </p:spPr>
        <p:txBody>
          <a:bodyPr/>
          <a:lstStyle/>
          <a:p>
            <a:r>
              <a:rPr lang="en-US" dirty="0"/>
              <a:t>Beth </a:t>
            </a:r>
            <a:r>
              <a:rPr lang="en-US" dirty="0" err="1"/>
              <a:t>gallatin</a:t>
            </a:r>
            <a:endParaRPr lang="en-US" dirty="0"/>
          </a:p>
        </p:txBody>
      </p:sp>
      <p:sp>
        <p:nvSpPr>
          <p:cNvPr id="35" name="Text Placeholder 34">
            <a:extLst>
              <a:ext uri="{FF2B5EF4-FFF2-40B4-BE49-F238E27FC236}">
                <a16:creationId xmlns:a16="http://schemas.microsoft.com/office/drawing/2014/main" id="{C8BBC8B0-E37D-4D40-A0FD-2C96486AC28A}"/>
              </a:ext>
            </a:extLst>
          </p:cNvPr>
          <p:cNvSpPr>
            <a:spLocks noGrp="1"/>
          </p:cNvSpPr>
          <p:nvPr>
            <p:ph type="body" sz="quarter" idx="26"/>
          </p:nvPr>
        </p:nvSpPr>
        <p:spPr>
          <a:xfrm>
            <a:off x="681038" y="5406899"/>
            <a:ext cx="3038475" cy="831975"/>
          </a:xfrm>
        </p:spPr>
        <p:txBody>
          <a:bodyPr>
            <a:noAutofit/>
          </a:bodyPr>
          <a:lstStyle/>
          <a:p>
            <a:r>
              <a:rPr lang="en-US" sz="1300" dirty="0"/>
              <a:t>Project Manager</a:t>
            </a:r>
          </a:p>
          <a:p>
            <a:r>
              <a:rPr lang="en-US" sz="1300" dirty="0"/>
              <a:t>Coordination, stakeholder communication</a:t>
            </a:r>
          </a:p>
        </p:txBody>
      </p:sp>
      <p:sp>
        <p:nvSpPr>
          <p:cNvPr id="36" name="Text Placeholder 35">
            <a:extLst>
              <a:ext uri="{FF2B5EF4-FFF2-40B4-BE49-F238E27FC236}">
                <a16:creationId xmlns:a16="http://schemas.microsoft.com/office/drawing/2014/main" id="{1E3A9758-9F8D-4290-B60A-19A2D1DA778E}"/>
              </a:ext>
            </a:extLst>
          </p:cNvPr>
          <p:cNvSpPr>
            <a:spLocks noGrp="1"/>
          </p:cNvSpPr>
          <p:nvPr>
            <p:ph type="body" sz="quarter" idx="27"/>
          </p:nvPr>
        </p:nvSpPr>
        <p:spPr>
          <a:xfrm>
            <a:off x="8220965" y="5061424"/>
            <a:ext cx="2443654" cy="320381"/>
          </a:xfrm>
        </p:spPr>
        <p:txBody>
          <a:bodyPr/>
          <a:lstStyle/>
          <a:p>
            <a:r>
              <a:rPr lang="en-US" dirty="0"/>
              <a:t>john mcdurmon​</a:t>
            </a:r>
          </a:p>
        </p:txBody>
      </p:sp>
      <p:sp>
        <p:nvSpPr>
          <p:cNvPr id="12" name="Text Placeholder 34">
            <a:extLst>
              <a:ext uri="{FF2B5EF4-FFF2-40B4-BE49-F238E27FC236}">
                <a16:creationId xmlns:a16="http://schemas.microsoft.com/office/drawing/2014/main" id="{11E90ABD-7844-10E4-65D2-5EB8C6A7C741}"/>
              </a:ext>
            </a:extLst>
          </p:cNvPr>
          <p:cNvSpPr txBox="1">
            <a:spLocks/>
          </p:cNvSpPr>
          <p:nvPr/>
        </p:nvSpPr>
        <p:spPr>
          <a:xfrm>
            <a:off x="4100540" y="5411650"/>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Development</a:t>
            </a:r>
          </a:p>
          <a:p>
            <a:r>
              <a:rPr lang="en-US" sz="1300" dirty="0"/>
              <a:t>Backend, frontend, AWS integration</a:t>
            </a:r>
          </a:p>
        </p:txBody>
      </p:sp>
      <p:sp>
        <p:nvSpPr>
          <p:cNvPr id="15" name="Text Placeholder 34">
            <a:extLst>
              <a:ext uri="{FF2B5EF4-FFF2-40B4-BE49-F238E27FC236}">
                <a16:creationId xmlns:a16="http://schemas.microsoft.com/office/drawing/2014/main" id="{383881DD-A036-9952-6437-4C1F9C2C5697}"/>
              </a:ext>
            </a:extLst>
          </p:cNvPr>
          <p:cNvSpPr txBox="1">
            <a:spLocks/>
          </p:cNvSpPr>
          <p:nvPr/>
        </p:nvSpPr>
        <p:spPr>
          <a:xfrm>
            <a:off x="7915320" y="5411644"/>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Design</a:t>
            </a:r>
          </a:p>
          <a:p>
            <a:r>
              <a:rPr lang="en-US" sz="1300" dirty="0"/>
              <a:t>UI/UX design, user experience</a:t>
            </a:r>
          </a:p>
        </p:txBody>
      </p:sp>
      <p:pic>
        <p:nvPicPr>
          <p:cNvPr id="27" name="Picture Placeholder 26" descr="A person smiling at the camera&#10;&#10;Description automatically generated">
            <a:extLst>
              <a:ext uri="{FF2B5EF4-FFF2-40B4-BE49-F238E27FC236}">
                <a16:creationId xmlns:a16="http://schemas.microsoft.com/office/drawing/2014/main" id="{B747D7FA-A1D8-041C-A310-840550A33124}"/>
              </a:ext>
            </a:extLst>
          </p:cNvPr>
          <p:cNvPicPr>
            <a:picLocks noGrp="1" noChangeAspect="1"/>
          </p:cNvPicPr>
          <p:nvPr>
            <p:ph type="pic" sz="quarter" idx="13"/>
          </p:nvPr>
        </p:nvPicPr>
        <p:blipFill>
          <a:blip r:embed="rId3"/>
          <a:srcRect t="16146" b="16146"/>
          <a:stretch>
            <a:fillRect/>
          </a:stretch>
        </p:blipFill>
        <p:spPr>
          <a:xfrm>
            <a:off x="803100" y="2233881"/>
            <a:ext cx="3378263" cy="2390238"/>
          </a:xfrm>
        </p:spPr>
      </p:pic>
      <p:pic>
        <p:nvPicPr>
          <p:cNvPr id="42" name="Picture Placeholder 41" descr="A person smiling at the camera&#10;&#10;Description automatically generated">
            <a:extLst>
              <a:ext uri="{FF2B5EF4-FFF2-40B4-BE49-F238E27FC236}">
                <a16:creationId xmlns:a16="http://schemas.microsoft.com/office/drawing/2014/main" id="{1861A2AB-3F01-E436-4354-A3CA15D96789}"/>
              </a:ext>
            </a:extLst>
          </p:cNvPr>
          <p:cNvPicPr>
            <a:picLocks noGrp="1" noChangeAspect="1"/>
          </p:cNvPicPr>
          <p:nvPr>
            <p:ph type="pic" sz="quarter" idx="14"/>
          </p:nvPr>
        </p:nvPicPr>
        <p:blipFill>
          <a:blip r:embed="rId4"/>
          <a:srcRect t="19489" b="19489"/>
          <a:stretch>
            <a:fillRect/>
          </a:stretch>
        </p:blipFill>
        <p:spPr>
          <a:xfrm>
            <a:off x="3891925" y="2233613"/>
            <a:ext cx="3917950" cy="2390775"/>
          </a:xfrm>
        </p:spPr>
      </p:pic>
      <p:pic>
        <p:nvPicPr>
          <p:cNvPr id="7" name="Picture Placeholder 6" descr="A person taking a selfie&#10;&#10;Description automatically generated">
            <a:extLst>
              <a:ext uri="{FF2B5EF4-FFF2-40B4-BE49-F238E27FC236}">
                <a16:creationId xmlns:a16="http://schemas.microsoft.com/office/drawing/2014/main" id="{570E3630-B150-DE11-7C4B-9EF86EC46DCC}"/>
              </a:ext>
            </a:extLst>
          </p:cNvPr>
          <p:cNvPicPr>
            <a:picLocks noGrp="1" noChangeAspect="1"/>
          </p:cNvPicPr>
          <p:nvPr>
            <p:ph type="pic" sz="quarter" idx="16"/>
          </p:nvPr>
        </p:nvPicPr>
        <p:blipFill>
          <a:blip r:embed="rId5"/>
          <a:srcRect t="23536" b="23536"/>
          <a:stretch>
            <a:fillRect/>
          </a:stretch>
        </p:blipFill>
        <p:spPr>
          <a:xfrm>
            <a:off x="7674958" y="2233881"/>
            <a:ext cx="3387182" cy="2390238"/>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72130"/>
            <a:ext cx="5042568" cy="345473"/>
          </a:xfrm>
        </p:spPr>
        <p:txBody>
          <a:bodyPr vert="horz" lIns="0" tIns="45720" rIns="91440" bIns="45720" rtlCol="0" anchor="t">
            <a:normAutofit lnSpcReduction="10000"/>
          </a:bodyPr>
          <a:lstStyle/>
          <a:p>
            <a:r>
              <a:rPr lang="en-US" dirty="0"/>
              <a:t>problem:</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261745"/>
            <a:ext cx="5673846" cy="1459451"/>
          </a:xfrm>
        </p:spPr>
        <p:txBody>
          <a:bodyPr>
            <a:noAutofit/>
          </a:bodyPr>
          <a:lstStyle/>
          <a:p>
            <a:pPr marL="285750" indent="-285750">
              <a:buFont typeface="Arial" panose="020B0604020202020204" pitchFamily="34" charset="0"/>
              <a:buChar char="•"/>
            </a:pPr>
            <a:r>
              <a:rPr lang="en-US" sz="1500" dirty="0"/>
              <a:t>Veteran’s face challenges in transitioning to tech careers</a:t>
            </a:r>
          </a:p>
          <a:p>
            <a:pPr marL="285750" indent="-285750">
              <a:buFont typeface="Arial" panose="020B0604020202020204" pitchFamily="34" charset="0"/>
              <a:buChar char="•"/>
            </a:pPr>
            <a:r>
              <a:rPr lang="en-US" sz="1500" dirty="0"/>
              <a:t>Accelerated programs require tailored support and resources</a:t>
            </a:r>
            <a:r>
              <a:rPr lang="en-US" sz="1400" dirty="0"/>
              <a:t>.</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purpose</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4138890"/>
            <a:ext cx="5042568" cy="320381"/>
          </a:xfrm>
        </p:spPr>
        <p:txBody>
          <a:bodyPr/>
          <a:lstStyle/>
          <a:p>
            <a:r>
              <a:rPr lang="en-US" dirty="0"/>
              <a:t>Goals: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4251812"/>
            <a:ext cx="6117230" cy="1963894"/>
          </a:xfrm>
        </p:spPr>
        <p:txBody>
          <a:bodyPr>
            <a:normAutofit/>
          </a:bodyPr>
          <a:lstStyle/>
          <a:p>
            <a:pPr marL="285750" indent="-285750">
              <a:buFont typeface="Arial" panose="020B0604020202020204" pitchFamily="34" charset="0"/>
              <a:buChar char="•"/>
            </a:pPr>
            <a:r>
              <a:rPr lang="en-US" sz="1400" dirty="0"/>
              <a:t>Provide guided learning paths and interactive study tools </a:t>
            </a:r>
          </a:p>
          <a:p>
            <a:pPr marL="285750" indent="-285750">
              <a:buFont typeface="Arial" panose="020B0604020202020204" pitchFamily="34" charset="0"/>
              <a:buChar char="•"/>
            </a:pPr>
            <a:r>
              <a:rPr lang="en-US" sz="1400" dirty="0"/>
              <a:t>Enhance engagement through machine learning and AI-powered support</a:t>
            </a:r>
          </a:p>
          <a:p>
            <a:pPr marL="285750" indent="-285750">
              <a:buFont typeface="Arial" panose="020B0604020202020204" pitchFamily="34" charset="0"/>
              <a:buChar char="•"/>
            </a:pPr>
            <a:r>
              <a:rPr lang="en-US" sz="1400" dirty="0"/>
              <a:t>Deliver predictive insights to improve outcomes</a:t>
            </a:r>
          </a:p>
        </p:txBody>
      </p:sp>
      <p:pic>
        <p:nvPicPr>
          <p:cNvPr id="26" name="Picture 25">
            <a:extLst>
              <a:ext uri="{FF2B5EF4-FFF2-40B4-BE49-F238E27FC236}">
                <a16:creationId xmlns:a16="http://schemas.microsoft.com/office/drawing/2014/main" id="{334F25C5-458B-FBA9-2689-B2EA7E467AB6}"/>
              </a:ext>
            </a:extLst>
          </p:cNvPr>
          <p:cNvPicPr>
            <a:picLocks noChangeAspect="1"/>
          </p:cNvPicPr>
          <p:nvPr/>
        </p:nvPicPr>
        <p:blipFill>
          <a:blip r:embed="rId3"/>
          <a:stretch>
            <a:fillRect/>
          </a:stretch>
        </p:blipFill>
        <p:spPr>
          <a:xfrm>
            <a:off x="235505" y="1852373"/>
            <a:ext cx="3336120" cy="4062652"/>
          </a:xfrm>
          <a:prstGeom prst="rect">
            <a:avLst/>
          </a:prstGeom>
          <a:effectLst>
            <a:glow rad="127000">
              <a:schemeClr val="accent1">
                <a:satMod val="175000"/>
                <a:alpha val="40000"/>
              </a:schemeClr>
            </a:glow>
          </a:effectLst>
        </p:spPr>
      </p:pic>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lnSpcReduction="10000"/>
          </a:bodyPr>
          <a:lstStyle/>
          <a:p>
            <a:r>
              <a:rPr lang="en-US" dirty="0"/>
              <a:t>Client details:</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0" y="3291053"/>
            <a:ext cx="4385891" cy="3139244"/>
          </a:xfrm>
        </p:spPr>
        <p:txBody>
          <a:bodyPr>
            <a:normAutofit fontScale="92500" lnSpcReduction="20000"/>
          </a:bodyPr>
          <a:lstStyle/>
          <a:p>
            <a:pPr marL="171450" indent="-171450">
              <a:buFont typeface="Arial" panose="020B0604020202020204" pitchFamily="34" charset="0"/>
              <a:buChar char="•"/>
            </a:pPr>
            <a:r>
              <a:rPr lang="en-US" sz="1500" dirty="0"/>
              <a:t>Accelerated 16-week program for military personnel veterans and military families</a:t>
            </a:r>
          </a:p>
          <a:p>
            <a:pPr marL="171450" indent="-171450">
              <a:buFont typeface="Arial" panose="020B0604020202020204" pitchFamily="34" charset="0"/>
              <a:buChar char="•"/>
            </a:pPr>
            <a:r>
              <a:rPr lang="en-US" sz="1500" dirty="0"/>
              <a:t>Professional development education and training in Computer Science and Information Technology</a:t>
            </a:r>
          </a:p>
          <a:p>
            <a:pPr marL="171450" indent="-171450">
              <a:buFont typeface="Arial" panose="020B0604020202020204" pitchFamily="34" charset="0"/>
              <a:buChar char="•"/>
            </a:pPr>
            <a:r>
              <a:rPr lang="en-US" sz="1500" dirty="0"/>
              <a:t>Provides three learning pathways:</a:t>
            </a:r>
          </a:p>
          <a:p>
            <a:pPr marL="171450" indent="-171450">
              <a:buFont typeface="Arial" panose="020B0604020202020204" pitchFamily="34" charset="0"/>
              <a:buChar char="•"/>
            </a:pPr>
            <a:r>
              <a:rPr lang="en-US" sz="1500" dirty="0"/>
              <a:t>	Server Cloud Application (SCA)</a:t>
            </a:r>
          </a:p>
          <a:p>
            <a:pPr marL="171450" indent="-171450">
              <a:buFont typeface="Arial" panose="020B0604020202020204" pitchFamily="34" charset="0"/>
              <a:buChar char="•"/>
            </a:pPr>
            <a:r>
              <a:rPr lang="en-US" sz="1500" dirty="0"/>
              <a:t>	Cloud Application Development (CAD)</a:t>
            </a:r>
          </a:p>
          <a:p>
            <a:pPr marL="171450" indent="-171450">
              <a:buFont typeface="Arial" panose="020B0604020202020204" pitchFamily="34" charset="0"/>
              <a:buChar char="•"/>
            </a:pPr>
            <a:r>
              <a:rPr lang="en-US" sz="1500" dirty="0"/>
              <a:t>	Cybersecurity Administration (Cyber)</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989418"/>
            <a:ext cx="10515600" cy="924808"/>
          </a:xfrm>
        </p:spPr>
        <p:txBody>
          <a:bodyPr>
            <a:normAutofit/>
          </a:bodyPr>
          <a:lstStyle/>
          <a:p>
            <a:r>
              <a:rPr lang="en-US" dirty="0"/>
              <a:t>stakeholders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43" name="Content Placeholder 2">
            <a:extLst>
              <a:ext uri="{FF2B5EF4-FFF2-40B4-BE49-F238E27FC236}">
                <a16:creationId xmlns:a16="http://schemas.microsoft.com/office/drawing/2014/main" id="{2D4491C4-4C68-5865-EC8B-82ADDEF585B4}"/>
              </a:ext>
            </a:extLst>
          </p:cNvPr>
          <p:cNvSpPr txBox="1">
            <a:spLocks/>
          </p:cNvSpPr>
          <p:nvPr/>
        </p:nvSpPr>
        <p:spPr>
          <a:xfrm>
            <a:off x="6347186" y="2903538"/>
            <a:ext cx="3104198" cy="345475"/>
          </a:xfrm>
          <a:prstGeom prst="rect">
            <a:avLst/>
          </a:prstGeom>
        </p:spPr>
        <p:txBody>
          <a:bodyPr vert="horz" lIns="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800" kern="1200" cap="all" baseline="0" dirty="0">
                <a:solidFill>
                  <a:schemeClr val="accent1"/>
                </a:solidFill>
                <a:latin typeface="+mj-lt"/>
                <a:ea typeface="+mj-ea"/>
                <a:cs typeface="+mj-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Objective:</a:t>
            </a:r>
          </a:p>
        </p:txBody>
      </p:sp>
      <p:sp>
        <p:nvSpPr>
          <p:cNvPr id="44" name="Text Placeholder 3">
            <a:extLst>
              <a:ext uri="{FF2B5EF4-FFF2-40B4-BE49-F238E27FC236}">
                <a16:creationId xmlns:a16="http://schemas.microsoft.com/office/drawing/2014/main" id="{FAF8E110-AC9A-CF91-6033-82066FC49FBB}"/>
              </a:ext>
            </a:extLst>
          </p:cNvPr>
          <p:cNvSpPr txBox="1">
            <a:spLocks/>
          </p:cNvSpPr>
          <p:nvPr/>
        </p:nvSpPr>
        <p:spPr>
          <a:xfrm>
            <a:off x="6370257" y="3128316"/>
            <a:ext cx="3974038" cy="2584228"/>
          </a:xfrm>
          <a:prstGeom prst="rect">
            <a:avLst/>
          </a:prstGeom>
        </p:spPr>
        <p:txBody>
          <a:bodyPr vert="horz" lIns="0" tIns="45720" rIns="91440" bIns="45720" rtlCol="0" anchor="ctr">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Create a web platform that guides students to the best-fit program</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Provide real-tim</a:t>
            </a:r>
            <a:r>
              <a:rPr lang="en-US" sz="1500" kern="100" dirty="0">
                <a:latin typeface="+mj-lt"/>
                <a:ea typeface="Aptos" panose="020B0004020202020204" pitchFamily="34" charset="0"/>
                <a:cs typeface="Times New Roman" panose="02020603050405020304" pitchFamily="18" charset="0"/>
              </a:rPr>
              <a:t>e </a:t>
            </a:r>
            <a:r>
              <a:rPr lang="en-US" sz="1500" kern="100" dirty="0">
                <a:effectLst/>
                <a:latin typeface="+mj-lt"/>
                <a:ea typeface="Aptos" panose="020B0004020202020204" pitchFamily="34" charset="0"/>
                <a:cs typeface="Times New Roman" panose="02020603050405020304" pitchFamily="18" charset="0"/>
              </a:rPr>
              <a:t>AI-powered support using a ‘study buddy’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 </a:t>
            </a:r>
            <a:r>
              <a:rPr lang="en-US" sz="1500" kern="100" dirty="0">
                <a:latin typeface="+mj-lt"/>
                <a:ea typeface="Aptos" panose="020B0004020202020204" pitchFamily="34" charset="0"/>
                <a:cs typeface="Times New Roman" panose="02020603050405020304" pitchFamily="18" charset="0"/>
              </a:rPr>
              <a:t>Leverage Data Analytics for a</a:t>
            </a:r>
            <a:r>
              <a:rPr lang="en-US" sz="1500" kern="100" dirty="0">
                <a:effectLst/>
                <a:latin typeface="+mj-lt"/>
                <a:ea typeface="Aptos" panose="020B0004020202020204" pitchFamily="34" charset="0"/>
                <a:cs typeface="Times New Roman" panose="02020603050405020304" pitchFamily="18" charset="0"/>
              </a:rPr>
              <a:t>ctionable insights to stakeholders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latin typeface="+mj-lt"/>
                <a:ea typeface="Aptos" panose="020B0004020202020204" pitchFamily="34" charset="0"/>
                <a:cs typeface="Times New Roman" panose="02020603050405020304" pitchFamily="18" charset="0"/>
              </a:rPr>
              <a:t>Ensure Scalability, Usability, and Security</a:t>
            </a:r>
            <a:endParaRPr lang="en-US" sz="1500" kern="100" dirty="0">
              <a:effectLst/>
              <a:latin typeface="+mj-lt"/>
              <a:ea typeface="Aptos" panose="020B0004020202020204" pitchFamily="34" charset="0"/>
              <a:cs typeface="Times New Roman" panose="02020603050405020304" pitchFamily="18" charset="0"/>
            </a:endParaRPr>
          </a:p>
        </p:txBody>
      </p:sp>
      <p:pic>
        <p:nvPicPr>
          <p:cNvPr id="6" name="Picture 5" descr="A close-up of a logo&#10;&#10;Description automatically generated">
            <a:extLst>
              <a:ext uri="{FF2B5EF4-FFF2-40B4-BE49-F238E27FC236}">
                <a16:creationId xmlns:a16="http://schemas.microsoft.com/office/drawing/2014/main" id="{89C0076B-3C44-B9EA-80FE-B3E0680B4A12}"/>
              </a:ext>
            </a:extLst>
          </p:cNvPr>
          <p:cNvPicPr>
            <a:picLocks noChangeAspect="1"/>
          </p:cNvPicPr>
          <p:nvPr/>
        </p:nvPicPr>
        <p:blipFill>
          <a:blip r:embed="rId3"/>
          <a:stretch>
            <a:fillRect/>
          </a:stretch>
        </p:blipFill>
        <p:spPr>
          <a:xfrm>
            <a:off x="5189269" y="672456"/>
            <a:ext cx="5420031" cy="1812054"/>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AI Integration Complexity</a:t>
            </a:r>
          </a:p>
          <a:p>
            <a:pPr marL="285750" indent="-285750">
              <a:buFont typeface="Arial" panose="020B0604020202020204" pitchFamily="34" charset="0"/>
              <a:buChar char="•"/>
            </a:pPr>
            <a:r>
              <a:rPr lang="en-ZA" sz="1500" noProof="1"/>
              <a:t>Scalability vs. Budget Constraints</a:t>
            </a:r>
          </a:p>
          <a:p>
            <a:pPr marL="285750" indent="-285750">
              <a:buFont typeface="Arial" panose="020B0604020202020204" pitchFamily="34" charset="0"/>
              <a:buChar char="•"/>
            </a:pPr>
            <a:r>
              <a:rPr lang="en-ZA" sz="1500" noProof="1"/>
              <a:t>Data Privacy and Security Compliance</a:t>
            </a:r>
          </a:p>
          <a:p>
            <a:pPr marL="285750" indent="-285750">
              <a:buFont typeface="Arial" panose="020B0604020202020204" pitchFamily="34" charset="0"/>
              <a:buChar char="•"/>
            </a:pPr>
            <a:r>
              <a:rPr lang="en-ZA" sz="1500" noProof="1"/>
              <a:t>Adaptive Testing Model Development</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5</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825604"/>
            <a:ext cx="10134601" cy="924808"/>
          </a:xfrm>
        </p:spPr>
        <p:txBody>
          <a:bodyPr/>
          <a:lstStyle/>
          <a:p>
            <a:r>
              <a:rPr lang="en-US" dirty="0"/>
              <a:t>Project constraints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ZA" dirty="0"/>
              <a:t>Technical constraints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US" dirty="0"/>
              <a:t>Qualitative Constraints</a:t>
            </a:r>
          </a:p>
        </p:txBody>
      </p:sp>
      <p:sp>
        <p:nvSpPr>
          <p:cNvPr id="3" name="Content Placeholder 5">
            <a:extLst>
              <a:ext uri="{FF2B5EF4-FFF2-40B4-BE49-F238E27FC236}">
                <a16:creationId xmlns:a16="http://schemas.microsoft.com/office/drawing/2014/main" id="{89301447-E83F-D3F2-567E-987576889EBD}"/>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User-centric Design</a:t>
            </a:r>
          </a:p>
          <a:p>
            <a:pPr marL="285750" indent="-285750">
              <a:buFont typeface="Arial" panose="020B0604020202020204" pitchFamily="34" charset="0"/>
              <a:buChar char="•"/>
            </a:pPr>
            <a:r>
              <a:rPr lang="en-ZA" sz="1500" noProof="1"/>
              <a:t>Cross-platform Compatibility</a:t>
            </a:r>
          </a:p>
          <a:p>
            <a:pPr marL="285750" indent="-285750">
              <a:buFont typeface="Arial" panose="020B0604020202020204" pitchFamily="34" charset="0"/>
              <a:buChar char="•"/>
            </a:pPr>
            <a:r>
              <a:rPr lang="en-ZA" sz="1500" noProof="1"/>
              <a:t>Stakeholder Feedback Integration</a:t>
            </a:r>
          </a:p>
          <a:p>
            <a:pPr marL="285750" indent="-285750">
              <a:buFont typeface="Arial" panose="020B0604020202020204" pitchFamily="34" charset="0"/>
              <a:buChar char="•"/>
            </a:pPr>
            <a:r>
              <a:rPr lang="en-ZA" sz="1500" noProof="1"/>
              <a:t>Ethical Considerations</a:t>
            </a:r>
          </a:p>
        </p:txBody>
      </p:sp>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70DE-2B56-E474-9272-9B2B8375E07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449E92-D077-8539-1627-D5C5450C6E37}"/>
              </a:ext>
            </a:extLst>
          </p:cNvPr>
          <p:cNvSpPr>
            <a:spLocks noGrp="1"/>
          </p:cNvSpPr>
          <p:nvPr>
            <p:ph sz="half" idx="1"/>
          </p:nvPr>
        </p:nvSpPr>
        <p:spPr>
          <a:xfrm>
            <a:off x="541176" y="3147527"/>
            <a:ext cx="5212702" cy="3396342"/>
          </a:xfrm>
        </p:spPr>
        <p:txBody>
          <a:bodyPr vert="horz" lIns="91440" tIns="45720" rIns="91440" bIns="45720" rtlCol="0" anchor="t">
            <a:noAutofit/>
          </a:bodyPr>
          <a:lstStyle/>
          <a:p>
            <a:pPr marL="171450" indent="-171450">
              <a:buFont typeface="Arial" panose="020B0604020202020204" pitchFamily="34" charset="0"/>
              <a:buChar char="•"/>
            </a:pPr>
            <a:r>
              <a:rPr lang="en-US" sz="1400" b="1" dirty="0"/>
              <a:t>Modular and Scalable Architecture:	</a:t>
            </a:r>
          </a:p>
          <a:p>
            <a:pPr marL="628650" lvl="1" indent="-171450">
              <a:buFont typeface="Arial" panose="020B0604020202020204" pitchFamily="34" charset="0"/>
              <a:buChar char="•"/>
            </a:pPr>
            <a:r>
              <a:rPr lang="en-US" sz="1400" dirty="0"/>
              <a:t>Problem Solved</a:t>
            </a:r>
            <a:r>
              <a:rPr lang="en-US" sz="1400" b="1" dirty="0"/>
              <a:t>:</a:t>
            </a:r>
            <a:r>
              <a:rPr lang="en-US" sz="1400" dirty="0"/>
              <a:t> AI Integration Complexity and Scalability vs. Budget Constraints</a:t>
            </a:r>
          </a:p>
          <a:p>
            <a:pPr marL="171450" indent="-171450">
              <a:buFont typeface="Arial" panose="020B0604020202020204" pitchFamily="34" charset="0"/>
              <a:buChar char="•"/>
            </a:pPr>
            <a:r>
              <a:rPr lang="en-ZA" sz="1400" b="1" noProof="1"/>
              <a:t>Interface Segregation Principle:</a:t>
            </a:r>
          </a:p>
          <a:p>
            <a:pPr marL="628650" lvl="1" indent="-171450">
              <a:buFont typeface="Arial" panose="020B0604020202020204" pitchFamily="34" charset="0"/>
              <a:buChar char="•"/>
            </a:pPr>
            <a:r>
              <a:rPr lang="en-US" sz="1400" dirty="0"/>
              <a:t>Problem Solved: Overloaded Interfaces and Complexity in Code Maintenance </a:t>
            </a:r>
          </a:p>
          <a:p>
            <a:pPr marL="171450" indent="-171450">
              <a:buFont typeface="Arial" panose="020B0604020202020204" pitchFamily="34" charset="0"/>
              <a:buChar char="•"/>
            </a:pPr>
            <a:r>
              <a:rPr lang="en-US" sz="1400" b="1" dirty="0"/>
              <a:t>Loose Coupling and High Cohesion</a:t>
            </a:r>
            <a:r>
              <a:rPr lang="en-ZA" sz="1400" b="1" noProof="1"/>
              <a:t>:</a:t>
            </a:r>
            <a:r>
              <a:rPr lang="en-US" sz="1400" b="1" dirty="0"/>
              <a:t>	</a:t>
            </a:r>
          </a:p>
          <a:p>
            <a:pPr marL="628650" lvl="1" indent="-171450">
              <a:buFont typeface="Arial" panose="020B0604020202020204" pitchFamily="34" charset="0"/>
              <a:buChar char="•"/>
            </a:pPr>
            <a:r>
              <a:rPr lang="en-US" sz="1400" dirty="0"/>
              <a:t>Problem Solved: Tight Dependencies and Difficult Maintenance</a:t>
            </a:r>
            <a:endParaRPr lang="en-ZA" sz="1400" noProof="1"/>
          </a:p>
        </p:txBody>
      </p:sp>
      <p:sp>
        <p:nvSpPr>
          <p:cNvPr id="8" name="Slide Number Placeholder 7">
            <a:extLst>
              <a:ext uri="{FF2B5EF4-FFF2-40B4-BE49-F238E27FC236}">
                <a16:creationId xmlns:a16="http://schemas.microsoft.com/office/drawing/2014/main" id="{ABA25BFF-F30C-DED3-B6A5-33802A32F557}"/>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6</a:t>
            </a:fld>
            <a:endParaRPr lang="en-US" dirty="0"/>
          </a:p>
        </p:txBody>
      </p:sp>
      <p:sp>
        <p:nvSpPr>
          <p:cNvPr id="4" name="Title 3">
            <a:extLst>
              <a:ext uri="{FF2B5EF4-FFF2-40B4-BE49-F238E27FC236}">
                <a16:creationId xmlns:a16="http://schemas.microsoft.com/office/drawing/2014/main" id="{B34B3679-2392-F009-83F3-53D8944FBA29}"/>
              </a:ext>
            </a:extLst>
          </p:cNvPr>
          <p:cNvSpPr>
            <a:spLocks noGrp="1"/>
          </p:cNvSpPr>
          <p:nvPr>
            <p:ph type="title"/>
          </p:nvPr>
        </p:nvSpPr>
        <p:spPr>
          <a:xfrm>
            <a:off x="1028699" y="806943"/>
            <a:ext cx="10134601" cy="924808"/>
          </a:xfrm>
        </p:spPr>
        <p:txBody>
          <a:bodyPr/>
          <a:lstStyle/>
          <a:p>
            <a:r>
              <a:rPr lang="en-US" dirty="0"/>
              <a:t>Engineering and computing principles</a:t>
            </a:r>
          </a:p>
        </p:txBody>
      </p:sp>
      <p:sp>
        <p:nvSpPr>
          <p:cNvPr id="13" name="Content Placeholder 5">
            <a:extLst>
              <a:ext uri="{FF2B5EF4-FFF2-40B4-BE49-F238E27FC236}">
                <a16:creationId xmlns:a16="http://schemas.microsoft.com/office/drawing/2014/main" id="{00794A2B-0258-CE67-4B19-79C849327589}"/>
              </a:ext>
            </a:extLst>
          </p:cNvPr>
          <p:cNvSpPr txBox="1">
            <a:spLocks/>
          </p:cNvSpPr>
          <p:nvPr/>
        </p:nvSpPr>
        <p:spPr>
          <a:xfrm>
            <a:off x="6506547" y="3147527"/>
            <a:ext cx="5312229" cy="3573948"/>
          </a:xfrm>
          <a:prstGeom prst="rect">
            <a:avLst/>
          </a:prstGeom>
        </p:spPr>
        <p:txBody>
          <a:bodyPr vert="horz" lIns="91440" tIns="45720" rIns="91440" bIns="45720" rtlCol="0" anchor="t">
            <a:no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1450" indent="-171450">
              <a:buFont typeface="Arial" panose="020B0604020202020204" pitchFamily="34" charset="0"/>
              <a:buChar char="•"/>
            </a:pPr>
            <a:r>
              <a:rPr lang="en-ZA" sz="1400" b="1" noProof="1"/>
              <a:t>Agile Development and Iterative Feedback Integration:</a:t>
            </a:r>
            <a:endParaRPr lang="en-US" sz="1400" b="1" noProof="1"/>
          </a:p>
          <a:p>
            <a:pPr marL="628650" lvl="1" indent="-171450">
              <a:buFont typeface="Arial" panose="020B0604020202020204" pitchFamily="34" charset="0"/>
              <a:buChar char="•"/>
            </a:pPr>
            <a:r>
              <a:rPr lang="en-US" sz="1400" dirty="0"/>
              <a:t>Problem Solved: Stakeholder Feedback Integration and User-Centric Design</a:t>
            </a:r>
          </a:p>
          <a:p>
            <a:pPr marL="171450" indent="-171450">
              <a:buFont typeface="Arial" panose="020B0604020202020204" pitchFamily="34" charset="0"/>
              <a:buChar char="•"/>
            </a:pPr>
            <a:r>
              <a:rPr lang="en-US" sz="1400" b="1" noProof="1"/>
              <a:t>Security by Design:</a:t>
            </a:r>
          </a:p>
          <a:p>
            <a:pPr marL="628650" lvl="1" indent="-171450">
              <a:buFont typeface="Arial" panose="020B0604020202020204" pitchFamily="34" charset="0"/>
              <a:buChar char="•"/>
            </a:pPr>
            <a:r>
              <a:rPr lang="en-US" sz="1400" dirty="0"/>
              <a:t>Problem Solved: Data Privacy, Unauthorized Access, and Compliance</a:t>
            </a:r>
          </a:p>
          <a:p>
            <a:pPr marL="171450" indent="-171450">
              <a:buFont typeface="Arial" panose="020B0604020202020204" pitchFamily="34" charset="0"/>
              <a:buChar char="•"/>
            </a:pPr>
            <a:r>
              <a:rPr lang="en-US" sz="1400" b="1" noProof="1"/>
              <a:t>Robustness:</a:t>
            </a:r>
          </a:p>
          <a:p>
            <a:pPr marL="628650" lvl="1" indent="-171450">
              <a:buFont typeface="Arial" panose="020B0604020202020204" pitchFamily="34" charset="0"/>
              <a:buChar char="•"/>
            </a:pPr>
            <a:r>
              <a:rPr lang="en-US" sz="1400" noProof="1"/>
              <a:t>Problem Solved: </a:t>
            </a:r>
            <a:r>
              <a:rPr lang="en-US" sz="1400" dirty="0"/>
              <a:t>Handling Unexpected User Inputs, System Failures, and ensuring performance optimization.</a:t>
            </a:r>
            <a:endParaRPr lang="en-US" sz="1400" b="1" noProof="1"/>
          </a:p>
        </p:txBody>
      </p:sp>
    </p:spTree>
    <p:extLst>
      <p:ext uri="{BB962C8B-B14F-4D97-AF65-F5344CB8AC3E}">
        <p14:creationId xmlns:p14="http://schemas.microsoft.com/office/powerpoint/2010/main" val="56984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951722" y="3015509"/>
            <a:ext cx="3104198" cy="345475"/>
          </a:xfrm>
        </p:spPr>
        <p:txBody>
          <a:bodyPr vert="horz" lIns="0" tIns="45720" rIns="91440" bIns="45720" rtlCol="0" anchor="t">
            <a:normAutofit lnSpcReduction="10000"/>
          </a:bodyPr>
          <a:lstStyle/>
          <a:p>
            <a:r>
              <a:rPr lang="en-US" dirty="0"/>
              <a:t>Hosting platform</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951723" y="3360984"/>
            <a:ext cx="3185912" cy="1130154"/>
          </a:xfrm>
        </p:spPr>
        <p:txBody>
          <a:bodyPr>
            <a:normAutofit/>
          </a:bodyPr>
          <a:lstStyle/>
          <a:p>
            <a:pPr marL="171450" indent="-171450">
              <a:lnSpc>
                <a:spcPct val="110000"/>
              </a:lnSpc>
              <a:buFont typeface="Arial" panose="020B0604020202020204" pitchFamily="34" charset="0"/>
              <a:buChar char="•"/>
            </a:pPr>
            <a:r>
              <a:rPr lang="en-US" sz="1800" b="1" dirty="0"/>
              <a:t>AWS</a:t>
            </a:r>
          </a:p>
          <a:p>
            <a:pPr marL="171450" indent="-171450">
              <a:lnSpc>
                <a:spcPct val="110000"/>
              </a:lnSpc>
              <a:buFont typeface="Arial" panose="020B0604020202020204" pitchFamily="34" charset="0"/>
              <a:buChar char="•"/>
            </a:pPr>
            <a:r>
              <a:rPr lang="en-US" dirty="0"/>
              <a:t>AZURE</a:t>
            </a:r>
          </a:p>
          <a:p>
            <a:pPr marL="171450" indent="-171450">
              <a:lnSpc>
                <a:spcPct val="110000"/>
              </a:lnSpc>
              <a:buFont typeface="Arial" panose="020B0604020202020204" pitchFamily="34" charset="0"/>
              <a:buChar char="•"/>
            </a:pPr>
            <a:r>
              <a:rPr lang="en-US" dirty="0"/>
              <a:t>Google Cloud Platform</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3015509"/>
            <a:ext cx="3104198" cy="320381"/>
          </a:xfrm>
        </p:spPr>
        <p:txBody>
          <a:bodyPr/>
          <a:lstStyle/>
          <a:p>
            <a:r>
              <a:rPr lang="en-US" dirty="0"/>
              <a:t>Quiz system design</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360984"/>
            <a:ext cx="3103493" cy="1130154"/>
          </a:xfrm>
        </p:spPr>
        <p:txBody>
          <a:bodyPr>
            <a:normAutofit/>
          </a:bodyPr>
          <a:lstStyle/>
          <a:p>
            <a:pPr marL="171450" indent="-171450">
              <a:lnSpc>
                <a:spcPct val="110000"/>
              </a:lnSpc>
              <a:buFont typeface="Arial" panose="020B0604020202020204" pitchFamily="34" charset="0"/>
              <a:buChar char="•"/>
            </a:pPr>
            <a:r>
              <a:rPr lang="en-US" sz="1800" b="1" dirty="0"/>
              <a:t>Custom Development</a:t>
            </a:r>
          </a:p>
          <a:p>
            <a:pPr marL="171450" indent="-171450">
              <a:lnSpc>
                <a:spcPct val="110000"/>
              </a:lnSpc>
              <a:buFont typeface="Arial" panose="020B0604020202020204" pitchFamily="34" charset="0"/>
              <a:buChar char="•"/>
            </a:pPr>
            <a:r>
              <a:rPr lang="en-US" dirty="0"/>
              <a:t>Learning Management System</a:t>
            </a:r>
          </a:p>
          <a:p>
            <a:pPr marL="171450" indent="-171450">
              <a:lnSpc>
                <a:spcPct val="110000"/>
              </a:lnSpc>
              <a:buFont typeface="Arial" panose="020B0604020202020204" pitchFamily="34" charset="0"/>
              <a:buChar char="•"/>
            </a:pPr>
            <a:r>
              <a:rPr lang="en-US" dirty="0"/>
              <a:t>Open-source Quiz Libraries</a:t>
            </a:r>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3015509"/>
            <a:ext cx="3104198" cy="320381"/>
          </a:xfrm>
        </p:spPr>
        <p:txBody>
          <a:bodyPr/>
          <a:lstStyle/>
          <a:p>
            <a:r>
              <a:rPr lang="en-US" dirty="0"/>
              <a:t>Ai powered </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360984"/>
            <a:ext cx="3103493" cy="866401"/>
          </a:xfrm>
        </p:spPr>
        <p:txBody>
          <a:bodyPr>
            <a:normAutofit/>
          </a:bodyPr>
          <a:lstStyle/>
          <a:p>
            <a:pPr marL="171450" indent="-171450">
              <a:lnSpc>
                <a:spcPct val="110000"/>
              </a:lnSpc>
              <a:buFont typeface="Arial" panose="020B0604020202020204" pitchFamily="34" charset="0"/>
              <a:buChar char="•"/>
            </a:pPr>
            <a:r>
              <a:rPr lang="en-US" sz="1800" b="1" dirty="0"/>
              <a:t>ML-powered AI</a:t>
            </a:r>
          </a:p>
          <a:p>
            <a:pPr marL="171450" indent="-171450">
              <a:lnSpc>
                <a:spcPct val="110000"/>
              </a:lnSpc>
              <a:buFont typeface="Arial" panose="020B0604020202020204" pitchFamily="34" charset="0"/>
              <a:buChar char="•"/>
            </a:pPr>
            <a:r>
              <a:rPr lang="en-US" dirty="0"/>
              <a:t>Basic Rule-based AI</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202092" y="849025"/>
            <a:ext cx="10515600" cy="924808"/>
          </a:xfrm>
        </p:spPr>
        <p:txBody>
          <a:bodyPr>
            <a:normAutofit/>
          </a:bodyPr>
          <a:lstStyle/>
          <a:p>
            <a:r>
              <a:rPr lang="en-US" dirty="0"/>
              <a:t>Design Exploration and Alternatives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951722" y="4663921"/>
            <a:ext cx="3352799" cy="320381"/>
          </a:xfrm>
        </p:spPr>
        <p:txBody>
          <a:bodyPr/>
          <a:lstStyle/>
          <a:p>
            <a:r>
              <a:rPr lang="en-US" dirty="0"/>
              <a:t>Data analytics</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951722" y="5009396"/>
            <a:ext cx="3185537" cy="866401"/>
          </a:xfrm>
        </p:spPr>
        <p:txBody>
          <a:bodyPr>
            <a:normAutofit fontScale="92500" lnSpcReduction="20000"/>
          </a:bodyPr>
          <a:lstStyle/>
          <a:p>
            <a:pPr marL="171450" indent="-171450">
              <a:lnSpc>
                <a:spcPct val="110000"/>
              </a:lnSpc>
              <a:buFont typeface="Arial" panose="020B0604020202020204" pitchFamily="34" charset="0"/>
              <a:buChar char="•"/>
            </a:pPr>
            <a:r>
              <a:rPr lang="en-US" sz="1800" b="1" dirty="0"/>
              <a:t>R</a:t>
            </a:r>
          </a:p>
          <a:p>
            <a:pPr marL="171450" indent="-171450">
              <a:lnSpc>
                <a:spcPct val="110000"/>
              </a:lnSpc>
              <a:buFont typeface="Arial" panose="020B0604020202020204" pitchFamily="34" charset="0"/>
              <a:buChar char="•"/>
            </a:pPr>
            <a:r>
              <a:rPr lang="en-US" dirty="0"/>
              <a:t>Python</a:t>
            </a:r>
          </a:p>
          <a:p>
            <a:pPr marL="171450" indent="-171450">
              <a:lnSpc>
                <a:spcPct val="110000"/>
              </a:lnSpc>
              <a:buFont typeface="Arial" panose="020B0604020202020204" pitchFamily="34" charset="0"/>
              <a:buChar char="•"/>
            </a:pPr>
            <a:r>
              <a:rPr lang="en-US" dirty="0"/>
              <a:t>Tableau</a:t>
            </a:r>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663921"/>
            <a:ext cx="3104198" cy="320381"/>
          </a:xfrm>
        </p:spPr>
        <p:txBody>
          <a:bodyPr/>
          <a:lstStyle/>
          <a:p>
            <a:r>
              <a:rPr lang="en-US" dirty="0"/>
              <a:t>Adaptive learning </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5009396"/>
            <a:ext cx="3366858" cy="866401"/>
          </a:xfrm>
        </p:spPr>
        <p:txBody>
          <a:bodyPr>
            <a:normAutofit/>
          </a:bodyPr>
          <a:lstStyle/>
          <a:p>
            <a:pPr marL="171450" indent="-171450">
              <a:lnSpc>
                <a:spcPct val="110000"/>
              </a:lnSpc>
              <a:buFont typeface="Arial" panose="020B0604020202020204" pitchFamily="34" charset="0"/>
              <a:buChar char="•"/>
            </a:pPr>
            <a:r>
              <a:rPr lang="en-US" sz="1800" b="1" dirty="0"/>
              <a:t>AI Driven Adaptive Learning</a:t>
            </a:r>
          </a:p>
          <a:p>
            <a:pPr marL="171450" indent="-171450">
              <a:lnSpc>
                <a:spcPct val="110000"/>
              </a:lnSpc>
              <a:buFont typeface="Arial" panose="020B0604020202020204" pitchFamily="34" charset="0"/>
              <a:buChar char="•"/>
            </a:pPr>
            <a:r>
              <a:rPr lang="en-US" dirty="0"/>
              <a:t>Static Quiz Questions</a:t>
            </a:r>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663921"/>
            <a:ext cx="3104198" cy="320381"/>
          </a:xfrm>
        </p:spPr>
        <p:txBody>
          <a:bodyPr/>
          <a:lstStyle/>
          <a:p>
            <a:r>
              <a:rPr lang="en-US" dirty="0"/>
              <a:t>User experience</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5009396"/>
            <a:ext cx="3103493" cy="866401"/>
          </a:xfrm>
        </p:spPr>
        <p:txBody>
          <a:bodyPr>
            <a:normAutofit/>
          </a:bodyPr>
          <a:lstStyle/>
          <a:p>
            <a:pPr marL="171450" indent="-171450">
              <a:lnSpc>
                <a:spcPct val="110000"/>
              </a:lnSpc>
              <a:buFont typeface="Arial" panose="020B0604020202020204" pitchFamily="34" charset="0"/>
              <a:buChar char="•"/>
            </a:pPr>
            <a:r>
              <a:rPr lang="en-US" sz="1800" b="1" dirty="0"/>
              <a:t>Inclusive and Intuitive UX</a:t>
            </a:r>
          </a:p>
          <a:p>
            <a:pPr marL="171450" indent="-171450">
              <a:lnSpc>
                <a:spcPct val="110000"/>
              </a:lnSpc>
              <a:buFont typeface="Arial" panose="020B0604020202020204" pitchFamily="34" charset="0"/>
              <a:buChar char="•"/>
            </a:pPr>
            <a:r>
              <a:rPr lang="en-US" dirty="0"/>
              <a:t>Minimal UX</a:t>
            </a:r>
          </a:p>
        </p:txBody>
      </p:sp>
      <p:sp>
        <p:nvSpPr>
          <p:cNvPr id="16" name="Rectangle 15">
            <a:extLst>
              <a:ext uri="{FF2B5EF4-FFF2-40B4-BE49-F238E27FC236}">
                <a16:creationId xmlns:a16="http://schemas.microsoft.com/office/drawing/2014/main" id="{D059D4BB-C5BB-14A4-B8B4-684A205694EB}"/>
              </a:ext>
            </a:extLst>
          </p:cNvPr>
          <p:cNvSpPr/>
          <p:nvPr/>
        </p:nvSpPr>
        <p:spPr>
          <a:xfrm>
            <a:off x="0" y="1965651"/>
            <a:ext cx="12322629" cy="485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607096-B209-1E60-BC2A-613740059235}"/>
              </a:ext>
            </a:extLst>
          </p:cNvPr>
          <p:cNvSpPr/>
          <p:nvPr/>
        </p:nvSpPr>
        <p:spPr>
          <a:xfrm>
            <a:off x="590939" y="2154325"/>
            <a:ext cx="12322629" cy="36512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13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7FB590C-EE76-6126-C780-8C828827FEA6}"/>
              </a:ext>
            </a:extLst>
          </p:cNvPr>
          <p:cNvPicPr>
            <a:picLocks noChangeAspect="1"/>
          </p:cNvPicPr>
          <p:nvPr/>
        </p:nvPicPr>
        <p:blipFill>
          <a:blip r:embed="rId3"/>
          <a:stretch>
            <a:fillRect/>
          </a:stretch>
        </p:blipFill>
        <p:spPr>
          <a:xfrm>
            <a:off x="987858" y="1120609"/>
            <a:ext cx="10326688" cy="5562423"/>
          </a:xfrm>
          <a:prstGeom prst="rect">
            <a:avLst/>
          </a:prstGeom>
        </p:spPr>
      </p:pic>
      <p:sp>
        <p:nvSpPr>
          <p:cNvPr id="8" name="Title 1">
            <a:extLst>
              <a:ext uri="{FF2B5EF4-FFF2-40B4-BE49-F238E27FC236}">
                <a16:creationId xmlns:a16="http://schemas.microsoft.com/office/drawing/2014/main" id="{2F3C0549-D1F2-DE8A-9A26-1BFCFE9478EE}"/>
              </a:ext>
            </a:extLst>
          </p:cNvPr>
          <p:cNvSpPr txBox="1">
            <a:spLocks/>
          </p:cNvSpPr>
          <p:nvPr/>
        </p:nvSpPr>
        <p:spPr>
          <a:xfrm>
            <a:off x="3812147" y="174968"/>
            <a:ext cx="4063258" cy="92480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3" name="TextBox 12">
            <a:extLst>
              <a:ext uri="{FF2B5EF4-FFF2-40B4-BE49-F238E27FC236}">
                <a16:creationId xmlns:a16="http://schemas.microsoft.com/office/drawing/2014/main" id="{F70C6FE7-FA03-A441-D6A0-D06141D1A0C5}"/>
              </a:ext>
            </a:extLst>
          </p:cNvPr>
          <p:cNvSpPr txBox="1"/>
          <p:nvPr/>
        </p:nvSpPr>
        <p:spPr>
          <a:xfrm>
            <a:off x="3884587" y="565541"/>
            <a:ext cx="6094926" cy="523220"/>
          </a:xfrm>
          <a:prstGeom prst="rect">
            <a:avLst/>
          </a:prstGeom>
          <a:noFill/>
        </p:spPr>
        <p:txBody>
          <a:bodyPr wrap="square">
            <a:spAutoFit/>
          </a:bodyPr>
          <a:lstStyle/>
          <a:p>
            <a:r>
              <a:rPr lang="en-US" sz="2800" dirty="0"/>
              <a:t>PLANNING WITH TRELLO</a:t>
            </a:r>
          </a:p>
        </p:txBody>
      </p:sp>
    </p:spTree>
    <p:extLst>
      <p:ext uri="{BB962C8B-B14F-4D97-AF65-F5344CB8AC3E}">
        <p14:creationId xmlns:p14="http://schemas.microsoft.com/office/powerpoint/2010/main" val="17033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C4DE6-0340-4B9C-92E5-2A7095F51B29}"/>
              </a:ext>
            </a:extLst>
          </p:cNvPr>
          <p:cNvSpPr>
            <a:spLocks noGrp="1"/>
          </p:cNvSpPr>
          <p:nvPr>
            <p:ph type="title"/>
          </p:nvPr>
        </p:nvSpPr>
        <p:spPr>
          <a:xfrm>
            <a:off x="1034142" y="1060522"/>
            <a:ext cx="10515600" cy="924808"/>
          </a:xfrm>
        </p:spPr>
        <p:txBody>
          <a:bodyPr/>
          <a:lstStyle/>
          <a:p>
            <a:r>
              <a:rPr lang="en-US" dirty="0"/>
              <a:t>ACM/</a:t>
            </a:r>
            <a:r>
              <a:rPr lang="en-US" dirty="0" err="1"/>
              <a:t>ferpa</a:t>
            </a:r>
            <a:r>
              <a:rPr lang="en-US" dirty="0"/>
              <a:t>/IEEE/ADA Codes, Guidelines, and regulations</a:t>
            </a:r>
          </a:p>
        </p:txBody>
      </p:sp>
      <p:sp>
        <p:nvSpPr>
          <p:cNvPr id="4" name="Slide Number Placeholder 3">
            <a:extLst>
              <a:ext uri="{FF2B5EF4-FFF2-40B4-BE49-F238E27FC236}">
                <a16:creationId xmlns:a16="http://schemas.microsoft.com/office/drawing/2014/main" id="{C12CE2CD-2896-4B16-A6BA-07BA763F2E7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
        <p:nvSpPr>
          <p:cNvPr id="86" name="Text Placeholder 85">
            <a:extLst>
              <a:ext uri="{FF2B5EF4-FFF2-40B4-BE49-F238E27FC236}">
                <a16:creationId xmlns:a16="http://schemas.microsoft.com/office/drawing/2014/main" id="{697B9E3C-9DDA-474D-9122-C432D1DCEBB9}"/>
              </a:ext>
            </a:extLst>
          </p:cNvPr>
          <p:cNvSpPr>
            <a:spLocks noGrp="1"/>
          </p:cNvSpPr>
          <p:nvPr>
            <p:ph type="body" idx="1"/>
          </p:nvPr>
        </p:nvSpPr>
        <p:spPr>
          <a:xfrm>
            <a:off x="838200" y="2669143"/>
            <a:ext cx="2330726" cy="804859"/>
          </a:xfrm>
        </p:spPr>
        <p:txBody>
          <a:bodyPr/>
          <a:lstStyle/>
          <a:p>
            <a:r>
              <a:rPr lang="en-US" sz="2800" dirty="0"/>
              <a:t>ACM</a:t>
            </a:r>
          </a:p>
        </p:txBody>
      </p:sp>
      <p:sp>
        <p:nvSpPr>
          <p:cNvPr id="129" name="Content Placeholder 128">
            <a:extLst>
              <a:ext uri="{FF2B5EF4-FFF2-40B4-BE49-F238E27FC236}">
                <a16:creationId xmlns:a16="http://schemas.microsoft.com/office/drawing/2014/main" id="{ACA2C0B2-1766-49F1-B015-0E1D4844BD08}"/>
              </a:ext>
            </a:extLst>
          </p:cNvPr>
          <p:cNvSpPr>
            <a:spLocks noGrp="1"/>
          </p:cNvSpPr>
          <p:nvPr>
            <p:ph sz="half" idx="2"/>
          </p:nvPr>
        </p:nvSpPr>
        <p:spPr>
          <a:xfrm>
            <a:off x="838200" y="4821237"/>
            <a:ext cx="2330726" cy="1510225"/>
          </a:xfrm>
        </p:spPr>
        <p:txBody>
          <a:bodyPr>
            <a:normAutofit/>
          </a:bodyPr>
          <a:lstStyle/>
          <a:p>
            <a:r>
              <a:rPr lang="en-ZA" dirty="0"/>
              <a:t>Fairness</a:t>
            </a:r>
          </a:p>
          <a:p>
            <a:r>
              <a:rPr lang="en-ZA" dirty="0"/>
              <a:t>Transparency</a:t>
            </a:r>
          </a:p>
          <a:p>
            <a:r>
              <a:rPr lang="en-ZA" dirty="0"/>
              <a:t>Privacy</a:t>
            </a:r>
          </a:p>
          <a:p>
            <a:r>
              <a:rPr lang="en-ZA" dirty="0"/>
              <a:t>Integrity</a:t>
            </a:r>
          </a:p>
        </p:txBody>
      </p:sp>
      <p:sp>
        <p:nvSpPr>
          <p:cNvPr id="88" name="Text Placeholder 87">
            <a:extLst>
              <a:ext uri="{FF2B5EF4-FFF2-40B4-BE49-F238E27FC236}">
                <a16:creationId xmlns:a16="http://schemas.microsoft.com/office/drawing/2014/main" id="{33C195C8-7CA3-43F7-AE9A-ACF6B58E63CD}"/>
              </a:ext>
            </a:extLst>
          </p:cNvPr>
          <p:cNvSpPr>
            <a:spLocks noGrp="1"/>
          </p:cNvSpPr>
          <p:nvPr>
            <p:ph type="body" sz="quarter" idx="3"/>
          </p:nvPr>
        </p:nvSpPr>
        <p:spPr>
          <a:xfrm>
            <a:off x="3562665" y="2694031"/>
            <a:ext cx="2342205" cy="804859"/>
          </a:xfrm>
        </p:spPr>
        <p:txBody>
          <a:bodyPr/>
          <a:lstStyle/>
          <a:p>
            <a:r>
              <a:rPr lang="en-US" sz="2800" dirty="0"/>
              <a:t>FERPA</a:t>
            </a:r>
          </a:p>
        </p:txBody>
      </p:sp>
      <p:sp>
        <p:nvSpPr>
          <p:cNvPr id="130" name="Content Placeholder 129">
            <a:extLst>
              <a:ext uri="{FF2B5EF4-FFF2-40B4-BE49-F238E27FC236}">
                <a16:creationId xmlns:a16="http://schemas.microsoft.com/office/drawing/2014/main" id="{84A8BA78-5ABD-4FD9-9409-6FBEF70572F0}"/>
              </a:ext>
            </a:extLst>
          </p:cNvPr>
          <p:cNvSpPr>
            <a:spLocks noGrp="1"/>
          </p:cNvSpPr>
          <p:nvPr>
            <p:ph sz="quarter" idx="4"/>
          </p:nvPr>
        </p:nvSpPr>
        <p:spPr>
          <a:xfrm>
            <a:off x="3562665" y="4821237"/>
            <a:ext cx="2342205" cy="1510225"/>
          </a:xfrm>
        </p:spPr>
        <p:txBody>
          <a:bodyPr>
            <a:normAutofit/>
          </a:bodyPr>
          <a:lstStyle/>
          <a:p>
            <a:r>
              <a:rPr lang="en-ZA" dirty="0"/>
              <a:t>Data Protection</a:t>
            </a:r>
          </a:p>
          <a:p>
            <a:r>
              <a:rPr lang="en-ZA" dirty="0"/>
              <a:t>Consent</a:t>
            </a:r>
          </a:p>
          <a:p>
            <a:r>
              <a:rPr lang="en-ZA" dirty="0"/>
              <a:t>Confidentiality</a:t>
            </a:r>
          </a:p>
          <a:p>
            <a:r>
              <a:rPr lang="en-ZA" dirty="0"/>
              <a:t>Student Rights</a:t>
            </a:r>
          </a:p>
        </p:txBody>
      </p:sp>
      <p:sp>
        <p:nvSpPr>
          <p:cNvPr id="103" name="Text Placeholder 102">
            <a:extLst>
              <a:ext uri="{FF2B5EF4-FFF2-40B4-BE49-F238E27FC236}">
                <a16:creationId xmlns:a16="http://schemas.microsoft.com/office/drawing/2014/main" id="{DD10EB78-84A7-43C2-8086-F5F98B81E641}"/>
              </a:ext>
            </a:extLst>
          </p:cNvPr>
          <p:cNvSpPr>
            <a:spLocks noGrp="1"/>
          </p:cNvSpPr>
          <p:nvPr>
            <p:ph type="body" idx="13"/>
          </p:nvPr>
        </p:nvSpPr>
        <p:spPr>
          <a:xfrm>
            <a:off x="6298609" y="2687806"/>
            <a:ext cx="2330726" cy="804859"/>
          </a:xfrm>
        </p:spPr>
        <p:txBody>
          <a:bodyPr/>
          <a:lstStyle/>
          <a:p>
            <a:r>
              <a:rPr lang="en-US" sz="2800" dirty="0"/>
              <a:t>IEEE</a:t>
            </a:r>
          </a:p>
        </p:txBody>
      </p:sp>
      <p:sp>
        <p:nvSpPr>
          <p:cNvPr id="131" name="Content Placeholder 130">
            <a:extLst>
              <a:ext uri="{FF2B5EF4-FFF2-40B4-BE49-F238E27FC236}">
                <a16:creationId xmlns:a16="http://schemas.microsoft.com/office/drawing/2014/main" id="{3BF08089-B24C-4634-A39A-2B2B8B2EA12A}"/>
              </a:ext>
            </a:extLst>
          </p:cNvPr>
          <p:cNvSpPr>
            <a:spLocks noGrp="1"/>
          </p:cNvSpPr>
          <p:nvPr>
            <p:ph sz="half" idx="14"/>
          </p:nvPr>
        </p:nvSpPr>
        <p:spPr>
          <a:xfrm>
            <a:off x="6298609" y="4821238"/>
            <a:ext cx="2330726" cy="1510224"/>
          </a:xfrm>
        </p:spPr>
        <p:txBody>
          <a:bodyPr>
            <a:normAutofit/>
          </a:bodyPr>
          <a:lstStyle/>
          <a:p>
            <a:r>
              <a:rPr lang="en-ZA" dirty="0"/>
              <a:t>Reliability</a:t>
            </a:r>
          </a:p>
          <a:p>
            <a:r>
              <a:rPr lang="en-ZA" dirty="0"/>
              <a:t>Safety</a:t>
            </a:r>
          </a:p>
          <a:p>
            <a:r>
              <a:rPr lang="en-ZA" dirty="0"/>
              <a:t>Professionalism</a:t>
            </a:r>
          </a:p>
          <a:p>
            <a:r>
              <a:rPr lang="en-ZA" dirty="0"/>
              <a:t>Quality</a:t>
            </a:r>
          </a:p>
        </p:txBody>
      </p:sp>
      <p:sp>
        <p:nvSpPr>
          <p:cNvPr id="118" name="Text Placeholder 117">
            <a:extLst>
              <a:ext uri="{FF2B5EF4-FFF2-40B4-BE49-F238E27FC236}">
                <a16:creationId xmlns:a16="http://schemas.microsoft.com/office/drawing/2014/main" id="{AB316DFA-2BAC-45F2-8EFE-BF3060AFF46A}"/>
              </a:ext>
            </a:extLst>
          </p:cNvPr>
          <p:cNvSpPr>
            <a:spLocks noGrp="1"/>
          </p:cNvSpPr>
          <p:nvPr>
            <p:ph type="body" idx="15"/>
          </p:nvPr>
        </p:nvSpPr>
        <p:spPr>
          <a:xfrm>
            <a:off x="9023074" y="2687449"/>
            <a:ext cx="2330726" cy="804859"/>
          </a:xfrm>
        </p:spPr>
        <p:txBody>
          <a:bodyPr/>
          <a:lstStyle/>
          <a:p>
            <a:r>
              <a:rPr lang="en-US" sz="2800" dirty="0"/>
              <a:t>ADA</a:t>
            </a:r>
          </a:p>
        </p:txBody>
      </p:sp>
      <p:sp>
        <p:nvSpPr>
          <p:cNvPr id="132" name="Content Placeholder 131">
            <a:extLst>
              <a:ext uri="{FF2B5EF4-FFF2-40B4-BE49-F238E27FC236}">
                <a16:creationId xmlns:a16="http://schemas.microsoft.com/office/drawing/2014/main" id="{5EF8ADA3-CF82-455B-94E7-006B22A83A31}"/>
              </a:ext>
            </a:extLst>
          </p:cNvPr>
          <p:cNvSpPr>
            <a:spLocks noGrp="1"/>
          </p:cNvSpPr>
          <p:nvPr>
            <p:ph sz="half" idx="16"/>
          </p:nvPr>
        </p:nvSpPr>
        <p:spPr>
          <a:xfrm>
            <a:off x="9023074" y="4821237"/>
            <a:ext cx="2330726" cy="1510223"/>
          </a:xfrm>
        </p:spPr>
        <p:txBody>
          <a:bodyPr>
            <a:normAutofit/>
          </a:bodyPr>
          <a:lstStyle/>
          <a:p>
            <a:r>
              <a:rPr lang="en-ZA" noProof="1"/>
              <a:t>Accessiblity </a:t>
            </a:r>
          </a:p>
          <a:p>
            <a:r>
              <a:rPr lang="en-ZA" noProof="1"/>
              <a:t>Inclusivity </a:t>
            </a:r>
          </a:p>
          <a:p>
            <a:r>
              <a:rPr lang="en-ZA" noProof="1"/>
              <a:t>Usability</a:t>
            </a:r>
          </a:p>
          <a:p>
            <a:r>
              <a:rPr lang="en-ZA" noProof="1"/>
              <a:t>Compliance</a:t>
            </a:r>
          </a:p>
        </p:txBody>
      </p:sp>
      <p:sp>
        <p:nvSpPr>
          <p:cNvPr id="133" name="Text Placeholder 132">
            <a:extLst>
              <a:ext uri="{FF2B5EF4-FFF2-40B4-BE49-F238E27FC236}">
                <a16:creationId xmlns:a16="http://schemas.microsoft.com/office/drawing/2014/main" id="{F0CB67E1-06BD-4AC5-A074-C20183318411}"/>
              </a:ext>
            </a:extLst>
          </p:cNvPr>
          <p:cNvSpPr>
            <a:spLocks noGrp="1"/>
          </p:cNvSpPr>
          <p:nvPr>
            <p:ph type="body" idx="17"/>
          </p:nvPr>
        </p:nvSpPr>
        <p:spPr>
          <a:xfrm>
            <a:off x="838200" y="4176853"/>
            <a:ext cx="2330726" cy="438505"/>
          </a:xfrm>
        </p:spPr>
        <p:txBody>
          <a:bodyPr/>
          <a:lstStyle/>
          <a:p>
            <a:r>
              <a:rPr lang="en-US" dirty="0"/>
              <a:t>Association for computing machinery</a:t>
            </a:r>
          </a:p>
        </p:txBody>
      </p:sp>
      <p:sp>
        <p:nvSpPr>
          <p:cNvPr id="134" name="Text Placeholder 133">
            <a:extLst>
              <a:ext uri="{FF2B5EF4-FFF2-40B4-BE49-F238E27FC236}">
                <a16:creationId xmlns:a16="http://schemas.microsoft.com/office/drawing/2014/main" id="{B2A82C7A-6AF2-4C31-A3F2-EBA1C3190238}"/>
              </a:ext>
            </a:extLst>
          </p:cNvPr>
          <p:cNvSpPr>
            <a:spLocks noGrp="1"/>
          </p:cNvSpPr>
          <p:nvPr>
            <p:ph type="body" idx="19"/>
          </p:nvPr>
        </p:nvSpPr>
        <p:spPr>
          <a:xfrm>
            <a:off x="6298609" y="4382732"/>
            <a:ext cx="2330726" cy="438505"/>
          </a:xfrm>
        </p:spPr>
        <p:txBody>
          <a:bodyPr/>
          <a:lstStyle/>
          <a:p>
            <a:r>
              <a:rPr lang="en-US" dirty="0"/>
              <a:t>Institute of electrical and electronics engineers</a:t>
            </a:r>
          </a:p>
        </p:txBody>
      </p:sp>
      <p:sp>
        <p:nvSpPr>
          <p:cNvPr id="135" name="Text Placeholder 134">
            <a:extLst>
              <a:ext uri="{FF2B5EF4-FFF2-40B4-BE49-F238E27FC236}">
                <a16:creationId xmlns:a16="http://schemas.microsoft.com/office/drawing/2014/main" id="{A839D78B-3E58-4BE8-946C-8CF0CD095E7E}"/>
              </a:ext>
            </a:extLst>
          </p:cNvPr>
          <p:cNvSpPr>
            <a:spLocks noGrp="1"/>
          </p:cNvSpPr>
          <p:nvPr>
            <p:ph type="body" idx="23"/>
          </p:nvPr>
        </p:nvSpPr>
        <p:spPr>
          <a:xfrm>
            <a:off x="9015818" y="4247331"/>
            <a:ext cx="2330726" cy="438505"/>
          </a:xfrm>
        </p:spPr>
        <p:txBody>
          <a:bodyPr/>
          <a:lstStyle/>
          <a:p>
            <a:r>
              <a:rPr lang="en-US" dirty="0"/>
              <a:t>American's with disabilities act</a:t>
            </a:r>
          </a:p>
        </p:txBody>
      </p:sp>
      <p:sp>
        <p:nvSpPr>
          <p:cNvPr id="136" name="Text Placeholder 135">
            <a:extLst>
              <a:ext uri="{FF2B5EF4-FFF2-40B4-BE49-F238E27FC236}">
                <a16:creationId xmlns:a16="http://schemas.microsoft.com/office/drawing/2014/main" id="{277AF5F7-9CAB-4198-A3F7-99358D74DB18}"/>
              </a:ext>
            </a:extLst>
          </p:cNvPr>
          <p:cNvSpPr>
            <a:spLocks noGrp="1"/>
          </p:cNvSpPr>
          <p:nvPr>
            <p:ph type="body" idx="24"/>
          </p:nvPr>
        </p:nvSpPr>
        <p:spPr>
          <a:xfrm>
            <a:off x="3581400" y="4176853"/>
            <a:ext cx="2330726" cy="438505"/>
          </a:xfrm>
        </p:spPr>
        <p:txBody>
          <a:bodyPr/>
          <a:lstStyle/>
          <a:p>
            <a:r>
              <a:rPr lang="en-US" dirty="0"/>
              <a:t>Family education rights and privacy act</a:t>
            </a:r>
          </a:p>
        </p:txBody>
      </p:sp>
      <p:graphicFrame>
        <p:nvGraphicFramePr>
          <p:cNvPr id="55" name="Chart 54" title="Funding Chart">
            <a:extLst>
              <a:ext uri="{FF2B5EF4-FFF2-40B4-BE49-F238E27FC236}">
                <a16:creationId xmlns:a16="http://schemas.microsoft.com/office/drawing/2014/main" id="{5020C9B1-3DFC-4AFA-A737-A4F65E06FBEB}"/>
              </a:ext>
            </a:extLst>
          </p:cNvPr>
          <p:cNvGraphicFramePr/>
          <p:nvPr/>
        </p:nvGraphicFramePr>
        <p:xfrm>
          <a:off x="1075631" y="2375498"/>
          <a:ext cx="1858069" cy="1666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hart 55" title="Funding Chart">
            <a:extLst>
              <a:ext uri="{FF2B5EF4-FFF2-40B4-BE49-F238E27FC236}">
                <a16:creationId xmlns:a16="http://schemas.microsoft.com/office/drawing/2014/main" id="{B577E5B2-DCF9-4037-8C34-8A87BE5E2632}"/>
              </a:ext>
            </a:extLst>
          </p:cNvPr>
          <p:cNvGraphicFramePr/>
          <p:nvPr/>
        </p:nvGraphicFramePr>
        <p:xfrm>
          <a:off x="3804732" y="2375498"/>
          <a:ext cx="1858069" cy="1666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hart 56" title="Funding Chart">
            <a:extLst>
              <a:ext uri="{FF2B5EF4-FFF2-40B4-BE49-F238E27FC236}">
                <a16:creationId xmlns:a16="http://schemas.microsoft.com/office/drawing/2014/main" id="{BF2AF88C-353D-4F21-B2D2-49AB954D1596}"/>
              </a:ext>
            </a:extLst>
          </p:cNvPr>
          <p:cNvGraphicFramePr/>
          <p:nvPr/>
        </p:nvGraphicFramePr>
        <p:xfrm>
          <a:off x="6540676" y="2375498"/>
          <a:ext cx="1858069" cy="1666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title="Funding Chart">
            <a:extLst>
              <a:ext uri="{FF2B5EF4-FFF2-40B4-BE49-F238E27FC236}">
                <a16:creationId xmlns:a16="http://schemas.microsoft.com/office/drawing/2014/main" id="{079C8FC6-CD99-4236-BD21-5F5B3D6E5AAC}"/>
              </a:ext>
            </a:extLst>
          </p:cNvPr>
          <p:cNvGraphicFramePr/>
          <p:nvPr/>
        </p:nvGraphicFramePr>
        <p:xfrm>
          <a:off x="9253664" y="2371000"/>
          <a:ext cx="1858069" cy="16668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215401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purl.org/dc/dcmitype/"/>
    <ds:schemaRef ds:uri="http://schemas.openxmlformats.org/package/2006/metadata/core-properties"/>
    <ds:schemaRef ds:uri="http://schemas.microsoft.com/office/2006/documentManagement/types"/>
    <ds:schemaRef ds:uri="http://purl.org/dc/elements/1.1/"/>
    <ds:schemaRef ds:uri="16c05727-aa75-4e4a-9b5f-8a80a1165891"/>
    <ds:schemaRef ds:uri="71af3243-3dd4-4a8d-8c0d-dd76da1f02a5"/>
    <ds:schemaRef ds:uri="230e9df3-be65-4c73-a93b-d1236ebd677e"/>
    <ds:schemaRef ds:uri="http://schemas.microsoft.com/office/infopath/2007/PartnerControls"/>
    <ds:schemaRef ds:uri="http://www.w3.org/XML/1998/namespace"/>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701</TotalTime>
  <Words>3009</Words>
  <Application>Microsoft Office PowerPoint</Application>
  <PresentationFormat>Widescreen</PresentationFormat>
  <Paragraphs>255</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Courier New</vt:lpstr>
      <vt:lpstr>Gill Sans MT</vt:lpstr>
      <vt:lpstr>Wingdings 2</vt:lpstr>
      <vt:lpstr>Custom</vt:lpstr>
      <vt:lpstr>Vets 2 tech</vt:lpstr>
      <vt:lpstr>Meet the team</vt:lpstr>
      <vt:lpstr>purpose</vt:lpstr>
      <vt:lpstr>stakeholders</vt:lpstr>
      <vt:lpstr>Project constraints</vt:lpstr>
      <vt:lpstr>Engineering and computing principles</vt:lpstr>
      <vt:lpstr>Design Exploration and Alternatives</vt:lpstr>
      <vt:lpstr>PowerPoint Presentation</vt:lpstr>
      <vt:lpstr>ACM/ferpa/IEEE/ADA Codes, Guidelines, and regulations</vt:lpstr>
      <vt:lpstr>Risks: artificial intelligence</vt:lpstr>
      <vt:lpstr>Risks: machine learning</vt:lpstr>
      <vt:lpstr>Risks: data analysis</vt:lpstr>
      <vt:lpstr>Risks: general</vt:lpstr>
      <vt:lpstr>action plan</vt:lpstr>
      <vt:lpstr>Budget</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Connie Rodriguez</dc:creator>
  <cp:lastModifiedBy>Connie Rodriguez</cp:lastModifiedBy>
  <cp:revision>11</cp:revision>
  <dcterms:created xsi:type="dcterms:W3CDTF">2024-11-17T17:39:24Z</dcterms:created>
  <dcterms:modified xsi:type="dcterms:W3CDTF">2024-11-27T16:58:49Z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